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3" r:id="rId2"/>
    <p:sldId id="394" r:id="rId3"/>
    <p:sldId id="395" r:id="rId4"/>
    <p:sldId id="397" r:id="rId5"/>
    <p:sldId id="396" r:id="rId6"/>
    <p:sldId id="398" r:id="rId7"/>
    <p:sldId id="399" r:id="rId8"/>
    <p:sldId id="400" r:id="rId9"/>
    <p:sldId id="401" r:id="rId10"/>
    <p:sldId id="402" r:id="rId11"/>
    <p:sldId id="414" r:id="rId12"/>
    <p:sldId id="411" r:id="rId13"/>
    <p:sldId id="413" r:id="rId14"/>
    <p:sldId id="406" r:id="rId15"/>
    <p:sldId id="407" r:id="rId16"/>
    <p:sldId id="408" r:id="rId17"/>
    <p:sldId id="409" r:id="rId18"/>
    <p:sldId id="410" r:id="rId19"/>
    <p:sldId id="4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y Kennedy" initials="G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7" autoAdjust="0"/>
    <p:restoredTop sz="94660"/>
  </p:normalViewPr>
  <p:slideViewPr>
    <p:cSldViewPr>
      <p:cViewPr varScale="1">
        <p:scale>
          <a:sx n="90" d="100"/>
          <a:sy n="90" d="100"/>
        </p:scale>
        <p:origin x="-17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1B39D-322C-A342-9BC8-59405C3ADA96}" type="doc">
      <dgm:prSet loTypeId="urn:microsoft.com/office/officeart/2005/8/layout/hChevron3" loCatId="" qsTypeId="urn:microsoft.com/office/officeart/2005/8/quickstyle/simple4" qsCatId="simple" csTypeId="urn:microsoft.com/office/officeart/2005/8/colors/colorful4" csCatId="colorful" phldr="1"/>
      <dgm:spPr/>
    </dgm:pt>
    <dgm:pt modelId="{1B12C2F9-6C5C-FB44-B027-1464D75622AA}">
      <dgm:prSet phldrT="[Text]"/>
      <dgm:spPr>
        <a:xfrm>
          <a:off x="1568164" y="751209"/>
          <a:ext cx="1958950" cy="783580"/>
        </a:xfrm>
        <a:gradFill rotWithShape="0">
          <a:gsLst>
            <a:gs pos="0">
              <a:srgbClr val="8064A2">
                <a:hueOff val="-1116193"/>
                <a:satOff val="6725"/>
                <a:lumOff val="539"/>
                <a:alphaOff val="0"/>
                <a:tint val="100000"/>
                <a:shade val="100000"/>
                <a:satMod val="130000"/>
              </a:srgbClr>
            </a:gs>
            <a:gs pos="100000">
              <a:srgbClr val="8064A2">
                <a:hueOff val="-1116193"/>
                <a:satOff val="6725"/>
                <a:lumOff val="5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Advertisers</a:t>
          </a:r>
          <a:endParaRPr lang="en-US" dirty="0">
            <a:solidFill>
              <a:sysClr val="window" lastClr="FFFFFF"/>
            </a:solidFill>
            <a:latin typeface="Calibri"/>
            <a:ea typeface="+mn-ea"/>
            <a:cs typeface="+mn-cs"/>
          </a:endParaRPr>
        </a:p>
      </dgm:t>
    </dgm:pt>
    <dgm:pt modelId="{5A6C30FC-5264-7241-AE40-8E6750F15524}" type="parTrans" cxnId="{646F7A4C-1E80-FB4E-B7C2-AB2627E2B678}">
      <dgm:prSet/>
      <dgm:spPr/>
      <dgm:t>
        <a:bodyPr/>
        <a:lstStyle/>
        <a:p>
          <a:endParaRPr lang="en-US"/>
        </a:p>
      </dgm:t>
    </dgm:pt>
    <dgm:pt modelId="{9F520249-C8D7-554B-9C1F-CA92A5337F23}" type="sibTrans" cxnId="{646F7A4C-1E80-FB4E-B7C2-AB2627E2B678}">
      <dgm:prSet/>
      <dgm:spPr/>
      <dgm:t>
        <a:bodyPr/>
        <a:lstStyle/>
        <a:p>
          <a:endParaRPr lang="en-US"/>
        </a:p>
      </dgm:t>
    </dgm:pt>
    <dgm:pt modelId="{B63CAAEF-DE8E-2948-A5E7-6C3BC8A35BC6}">
      <dgm:prSet phldrT="[Text]"/>
      <dgm:spPr>
        <a:xfrm>
          <a:off x="3135324" y="751209"/>
          <a:ext cx="1958950" cy="783580"/>
        </a:xfr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Ad Networks</a:t>
          </a:r>
          <a:endParaRPr lang="en-US" dirty="0">
            <a:solidFill>
              <a:sysClr val="window" lastClr="FFFFFF"/>
            </a:solidFill>
            <a:latin typeface="Calibri"/>
            <a:ea typeface="+mn-ea"/>
            <a:cs typeface="+mn-cs"/>
          </a:endParaRPr>
        </a:p>
      </dgm:t>
    </dgm:pt>
    <dgm:pt modelId="{8A018670-B29E-3A4A-88C3-A6C216D8B2C0}" type="parTrans" cxnId="{25E459D7-B365-FC4C-AD82-0A946D54F799}">
      <dgm:prSet/>
      <dgm:spPr/>
      <dgm:t>
        <a:bodyPr/>
        <a:lstStyle/>
        <a:p>
          <a:endParaRPr lang="en-US"/>
        </a:p>
      </dgm:t>
    </dgm:pt>
    <dgm:pt modelId="{B54777C2-C1A5-CE48-B381-29393605676D}" type="sibTrans" cxnId="{25E459D7-B365-FC4C-AD82-0A946D54F799}">
      <dgm:prSet/>
      <dgm:spPr/>
      <dgm:t>
        <a:bodyPr/>
        <a:lstStyle/>
        <a:p>
          <a:endParaRPr lang="en-US"/>
        </a:p>
      </dgm:t>
    </dgm:pt>
    <dgm:pt modelId="{5477C377-CC84-D645-82D5-46D569E5EE46}">
      <dgm:prSet/>
      <dgm:spPr>
        <a:xfrm>
          <a:off x="4702485" y="751209"/>
          <a:ext cx="1958950" cy="783580"/>
        </a:xfrm>
        <a:gradFill rotWithShape="0">
          <a:gsLst>
            <a:gs pos="0">
              <a:srgbClr val="8064A2">
                <a:hueOff val="-3348579"/>
                <a:satOff val="20174"/>
                <a:lumOff val="1617"/>
                <a:alphaOff val="0"/>
                <a:tint val="100000"/>
                <a:shade val="100000"/>
                <a:satMod val="130000"/>
              </a:srgbClr>
            </a:gs>
            <a:gs pos="100000">
              <a:srgbClr val="8064A2">
                <a:hueOff val="-3348579"/>
                <a:satOff val="20174"/>
                <a:lumOff val="1617"/>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Apps</a:t>
          </a:r>
          <a:endParaRPr lang="en-US" dirty="0">
            <a:solidFill>
              <a:sysClr val="window" lastClr="FFFFFF"/>
            </a:solidFill>
            <a:latin typeface="Calibri"/>
            <a:ea typeface="+mn-ea"/>
            <a:cs typeface="+mn-cs"/>
          </a:endParaRPr>
        </a:p>
      </dgm:t>
    </dgm:pt>
    <dgm:pt modelId="{8628DB88-2D8D-0847-B181-96CCA2821025}" type="parTrans" cxnId="{49B52169-A033-0841-AA71-8FAA6DA6FDF4}">
      <dgm:prSet/>
      <dgm:spPr/>
      <dgm:t>
        <a:bodyPr/>
        <a:lstStyle/>
        <a:p>
          <a:endParaRPr lang="en-US"/>
        </a:p>
      </dgm:t>
    </dgm:pt>
    <dgm:pt modelId="{8F2628CB-76BB-4E4B-BAB4-B2CFF2A8FD46}" type="sibTrans" cxnId="{49B52169-A033-0841-AA71-8FAA6DA6FDF4}">
      <dgm:prSet/>
      <dgm:spPr/>
      <dgm:t>
        <a:bodyPr/>
        <a:lstStyle/>
        <a:p>
          <a:endParaRPr lang="en-US"/>
        </a:p>
      </dgm:t>
    </dgm:pt>
    <dgm:pt modelId="{35A3F0FD-F5FC-E04E-B611-02BE6B6FBDC3}">
      <dgm:prSet/>
      <dgm:spPr>
        <a:xfrm>
          <a:off x="6269645" y="751209"/>
          <a:ext cx="1958950" cy="783580"/>
        </a:xfr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Consumers</a:t>
          </a:r>
          <a:endParaRPr lang="en-US" dirty="0">
            <a:solidFill>
              <a:sysClr val="window" lastClr="FFFFFF"/>
            </a:solidFill>
            <a:latin typeface="Calibri"/>
            <a:ea typeface="+mn-ea"/>
            <a:cs typeface="+mn-cs"/>
          </a:endParaRPr>
        </a:p>
      </dgm:t>
    </dgm:pt>
    <dgm:pt modelId="{B21BE32F-EFBB-3942-AF17-A8AC748DA02C}" type="parTrans" cxnId="{ABCE45CD-39D6-184C-8BC2-584B2A1AAF22}">
      <dgm:prSet/>
      <dgm:spPr/>
      <dgm:t>
        <a:bodyPr/>
        <a:lstStyle/>
        <a:p>
          <a:endParaRPr lang="en-US"/>
        </a:p>
      </dgm:t>
    </dgm:pt>
    <dgm:pt modelId="{233D083F-7912-1548-B5C8-04BF71BFC786}" type="sibTrans" cxnId="{ABCE45CD-39D6-184C-8BC2-584B2A1AAF22}">
      <dgm:prSet/>
      <dgm:spPr/>
      <dgm:t>
        <a:bodyPr/>
        <a:lstStyle/>
        <a:p>
          <a:endParaRPr lang="en-US"/>
        </a:p>
      </dgm:t>
    </dgm:pt>
    <dgm:pt modelId="{A9C7D6E0-1EAE-9D44-BDEC-D6EF56D5708C}" type="pres">
      <dgm:prSet presAssocID="{64C1B39D-322C-A342-9BC8-59405C3ADA96}" presName="Name0" presStyleCnt="0">
        <dgm:presLayoutVars>
          <dgm:dir/>
          <dgm:resizeHandles val="exact"/>
        </dgm:presLayoutVars>
      </dgm:prSet>
      <dgm:spPr/>
    </dgm:pt>
    <dgm:pt modelId="{C20C4C1D-1EBD-3849-AF41-DDCE18BDF928}" type="pres">
      <dgm:prSet presAssocID="{1B12C2F9-6C5C-FB44-B027-1464D75622AA}" presName="parTxOnly" presStyleLbl="node1" presStyleIdx="0" presStyleCnt="4">
        <dgm:presLayoutVars>
          <dgm:bulletEnabled val="1"/>
        </dgm:presLayoutVars>
      </dgm:prSet>
      <dgm:spPr>
        <a:prstGeom prst="chevron">
          <a:avLst/>
        </a:prstGeom>
      </dgm:spPr>
      <dgm:t>
        <a:bodyPr/>
        <a:lstStyle/>
        <a:p>
          <a:endParaRPr lang="en-US"/>
        </a:p>
      </dgm:t>
    </dgm:pt>
    <dgm:pt modelId="{0D789D3D-A02D-B44E-8B37-71ADA90196AC}" type="pres">
      <dgm:prSet presAssocID="{9F520249-C8D7-554B-9C1F-CA92A5337F23}" presName="parSpace" presStyleCnt="0"/>
      <dgm:spPr/>
    </dgm:pt>
    <dgm:pt modelId="{CBBBC854-B39F-9C4F-A775-982F4E79AC49}" type="pres">
      <dgm:prSet presAssocID="{B63CAAEF-DE8E-2948-A5E7-6C3BC8A35BC6}" presName="parTxOnly" presStyleLbl="node1" presStyleIdx="1" presStyleCnt="4">
        <dgm:presLayoutVars>
          <dgm:bulletEnabled val="1"/>
        </dgm:presLayoutVars>
      </dgm:prSet>
      <dgm:spPr>
        <a:prstGeom prst="chevron">
          <a:avLst/>
        </a:prstGeom>
      </dgm:spPr>
      <dgm:t>
        <a:bodyPr/>
        <a:lstStyle/>
        <a:p>
          <a:endParaRPr lang="en-US"/>
        </a:p>
      </dgm:t>
    </dgm:pt>
    <dgm:pt modelId="{70C28F33-2330-3B4C-A371-81401BCDA435}" type="pres">
      <dgm:prSet presAssocID="{B54777C2-C1A5-CE48-B381-29393605676D}" presName="parSpace" presStyleCnt="0"/>
      <dgm:spPr/>
    </dgm:pt>
    <dgm:pt modelId="{B32612C8-1747-7241-9A7E-72D3D4DB5277}" type="pres">
      <dgm:prSet presAssocID="{5477C377-CC84-D645-82D5-46D569E5EE46}" presName="parTxOnly" presStyleLbl="node1" presStyleIdx="2" presStyleCnt="4">
        <dgm:presLayoutVars>
          <dgm:bulletEnabled val="1"/>
        </dgm:presLayoutVars>
      </dgm:prSet>
      <dgm:spPr>
        <a:prstGeom prst="chevron">
          <a:avLst/>
        </a:prstGeom>
      </dgm:spPr>
      <dgm:t>
        <a:bodyPr/>
        <a:lstStyle/>
        <a:p>
          <a:endParaRPr lang="en-US"/>
        </a:p>
      </dgm:t>
    </dgm:pt>
    <dgm:pt modelId="{B940CAF0-C37C-E84F-AA8A-67CE1138C042}" type="pres">
      <dgm:prSet presAssocID="{8F2628CB-76BB-4E4B-BAB4-B2CFF2A8FD46}" presName="parSpace" presStyleCnt="0"/>
      <dgm:spPr/>
    </dgm:pt>
    <dgm:pt modelId="{C92B2DF8-3B8A-CC46-BB9B-2B2101DD373F}" type="pres">
      <dgm:prSet presAssocID="{35A3F0FD-F5FC-E04E-B611-02BE6B6FBDC3}" presName="parTxOnly" presStyleLbl="node1" presStyleIdx="3" presStyleCnt="4">
        <dgm:presLayoutVars>
          <dgm:bulletEnabled val="1"/>
        </dgm:presLayoutVars>
      </dgm:prSet>
      <dgm:spPr>
        <a:prstGeom prst="chevron">
          <a:avLst/>
        </a:prstGeom>
      </dgm:spPr>
      <dgm:t>
        <a:bodyPr/>
        <a:lstStyle/>
        <a:p>
          <a:endParaRPr lang="en-US"/>
        </a:p>
      </dgm:t>
    </dgm:pt>
  </dgm:ptLst>
  <dgm:cxnLst>
    <dgm:cxn modelId="{49B52169-A033-0841-AA71-8FAA6DA6FDF4}" srcId="{64C1B39D-322C-A342-9BC8-59405C3ADA96}" destId="{5477C377-CC84-D645-82D5-46D569E5EE46}" srcOrd="2" destOrd="0" parTransId="{8628DB88-2D8D-0847-B181-96CCA2821025}" sibTransId="{8F2628CB-76BB-4E4B-BAB4-B2CFF2A8FD46}"/>
    <dgm:cxn modelId="{25E459D7-B365-FC4C-AD82-0A946D54F799}" srcId="{64C1B39D-322C-A342-9BC8-59405C3ADA96}" destId="{B63CAAEF-DE8E-2948-A5E7-6C3BC8A35BC6}" srcOrd="1" destOrd="0" parTransId="{8A018670-B29E-3A4A-88C3-A6C216D8B2C0}" sibTransId="{B54777C2-C1A5-CE48-B381-29393605676D}"/>
    <dgm:cxn modelId="{70FB7301-0293-BF49-A2A3-D4BFDA97A921}" type="presOf" srcId="{64C1B39D-322C-A342-9BC8-59405C3ADA96}" destId="{A9C7D6E0-1EAE-9D44-BDEC-D6EF56D5708C}" srcOrd="0" destOrd="0" presId="urn:microsoft.com/office/officeart/2005/8/layout/hChevron3"/>
    <dgm:cxn modelId="{922D6B5C-7835-D240-A474-98327FFA1270}" type="presOf" srcId="{35A3F0FD-F5FC-E04E-B611-02BE6B6FBDC3}" destId="{C92B2DF8-3B8A-CC46-BB9B-2B2101DD373F}" srcOrd="0" destOrd="0" presId="urn:microsoft.com/office/officeart/2005/8/layout/hChevron3"/>
    <dgm:cxn modelId="{BECC5D57-2A37-2D46-BDA0-86D95BA35946}" type="presOf" srcId="{B63CAAEF-DE8E-2948-A5E7-6C3BC8A35BC6}" destId="{CBBBC854-B39F-9C4F-A775-982F4E79AC49}" srcOrd="0" destOrd="0" presId="urn:microsoft.com/office/officeart/2005/8/layout/hChevron3"/>
    <dgm:cxn modelId="{528565B0-CA4A-2741-B609-A82C82D74BF2}" type="presOf" srcId="{1B12C2F9-6C5C-FB44-B027-1464D75622AA}" destId="{C20C4C1D-1EBD-3849-AF41-DDCE18BDF928}" srcOrd="0" destOrd="0" presId="urn:microsoft.com/office/officeart/2005/8/layout/hChevron3"/>
    <dgm:cxn modelId="{1C1ABBE3-34BD-ED4A-A7B8-AE480DFFD902}" type="presOf" srcId="{5477C377-CC84-D645-82D5-46D569E5EE46}" destId="{B32612C8-1747-7241-9A7E-72D3D4DB5277}" srcOrd="0" destOrd="0" presId="urn:microsoft.com/office/officeart/2005/8/layout/hChevron3"/>
    <dgm:cxn modelId="{646F7A4C-1E80-FB4E-B7C2-AB2627E2B678}" srcId="{64C1B39D-322C-A342-9BC8-59405C3ADA96}" destId="{1B12C2F9-6C5C-FB44-B027-1464D75622AA}" srcOrd="0" destOrd="0" parTransId="{5A6C30FC-5264-7241-AE40-8E6750F15524}" sibTransId="{9F520249-C8D7-554B-9C1F-CA92A5337F23}"/>
    <dgm:cxn modelId="{ABCE45CD-39D6-184C-8BC2-584B2A1AAF22}" srcId="{64C1B39D-322C-A342-9BC8-59405C3ADA96}" destId="{35A3F0FD-F5FC-E04E-B611-02BE6B6FBDC3}" srcOrd="3" destOrd="0" parTransId="{B21BE32F-EFBB-3942-AF17-A8AC748DA02C}" sibTransId="{233D083F-7912-1548-B5C8-04BF71BFC786}"/>
    <dgm:cxn modelId="{E2A47562-EF5F-BF46-BD1A-7FAA36EF1A89}" type="presParOf" srcId="{A9C7D6E0-1EAE-9D44-BDEC-D6EF56D5708C}" destId="{C20C4C1D-1EBD-3849-AF41-DDCE18BDF928}" srcOrd="0" destOrd="0" presId="urn:microsoft.com/office/officeart/2005/8/layout/hChevron3"/>
    <dgm:cxn modelId="{6DD23228-1783-DD4A-93B6-A37C049DCD3E}" type="presParOf" srcId="{A9C7D6E0-1EAE-9D44-BDEC-D6EF56D5708C}" destId="{0D789D3D-A02D-B44E-8B37-71ADA90196AC}" srcOrd="1" destOrd="0" presId="urn:microsoft.com/office/officeart/2005/8/layout/hChevron3"/>
    <dgm:cxn modelId="{B0ACA81D-3542-C741-8BFB-AE717DB3AD33}" type="presParOf" srcId="{A9C7D6E0-1EAE-9D44-BDEC-D6EF56D5708C}" destId="{CBBBC854-B39F-9C4F-A775-982F4E79AC49}" srcOrd="2" destOrd="0" presId="urn:microsoft.com/office/officeart/2005/8/layout/hChevron3"/>
    <dgm:cxn modelId="{4D1BDEC2-890D-0A40-B385-389579B55AC2}" type="presParOf" srcId="{A9C7D6E0-1EAE-9D44-BDEC-D6EF56D5708C}" destId="{70C28F33-2330-3B4C-A371-81401BCDA435}" srcOrd="3" destOrd="0" presId="urn:microsoft.com/office/officeart/2005/8/layout/hChevron3"/>
    <dgm:cxn modelId="{48F7362C-708D-824B-B328-BE14807B4FF0}" type="presParOf" srcId="{A9C7D6E0-1EAE-9D44-BDEC-D6EF56D5708C}" destId="{B32612C8-1747-7241-9A7E-72D3D4DB5277}" srcOrd="4" destOrd="0" presId="urn:microsoft.com/office/officeart/2005/8/layout/hChevron3"/>
    <dgm:cxn modelId="{172F2637-D46A-4B48-BB36-0BC2B437907A}" type="presParOf" srcId="{A9C7D6E0-1EAE-9D44-BDEC-D6EF56D5708C}" destId="{B940CAF0-C37C-E84F-AA8A-67CE1138C042}" srcOrd="5" destOrd="0" presId="urn:microsoft.com/office/officeart/2005/8/layout/hChevron3"/>
    <dgm:cxn modelId="{070EC93D-0A00-6949-BF93-D20B82F0F518}" type="presParOf" srcId="{A9C7D6E0-1EAE-9D44-BDEC-D6EF56D5708C}" destId="{C92B2DF8-3B8A-CC46-BB9B-2B2101DD373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1B39D-322C-A342-9BC8-59405C3ADA96}" type="doc">
      <dgm:prSet loTypeId="urn:microsoft.com/office/officeart/2005/8/layout/hChevron3" loCatId="" qsTypeId="urn:microsoft.com/office/officeart/2005/8/quickstyle/simple4" qsCatId="simple" csTypeId="urn:microsoft.com/office/officeart/2005/8/colors/colorful4" csCatId="colorful" phldr="1"/>
      <dgm:spPr/>
    </dgm:pt>
    <dgm:pt modelId="{1B12C2F9-6C5C-FB44-B027-1464D75622AA}">
      <dgm:prSet phldrT="[Text]"/>
      <dgm:spPr>
        <a:xfrm>
          <a:off x="1568164" y="751209"/>
          <a:ext cx="1958950" cy="783580"/>
        </a:xfrm>
        <a:prstGeom prst="chevron">
          <a:avLst/>
        </a:prstGeom>
        <a:gradFill rotWithShape="0">
          <a:gsLst>
            <a:gs pos="0">
              <a:srgbClr val="8064A2">
                <a:hueOff val="-1116193"/>
                <a:satOff val="6725"/>
                <a:lumOff val="539"/>
                <a:alphaOff val="0"/>
                <a:tint val="100000"/>
                <a:shade val="100000"/>
                <a:satMod val="130000"/>
              </a:srgbClr>
            </a:gs>
            <a:gs pos="100000">
              <a:srgbClr val="8064A2">
                <a:hueOff val="-1116193"/>
                <a:satOff val="6725"/>
                <a:lumOff val="5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Apps</a:t>
          </a:r>
          <a:endParaRPr lang="en-US" dirty="0">
            <a:solidFill>
              <a:sysClr val="window" lastClr="FFFFFF"/>
            </a:solidFill>
            <a:latin typeface="Calibri"/>
            <a:ea typeface="+mn-ea"/>
            <a:cs typeface="+mn-cs"/>
          </a:endParaRPr>
        </a:p>
      </dgm:t>
    </dgm:pt>
    <dgm:pt modelId="{5A6C30FC-5264-7241-AE40-8E6750F15524}" type="parTrans" cxnId="{646F7A4C-1E80-FB4E-B7C2-AB2627E2B678}">
      <dgm:prSet/>
      <dgm:spPr/>
      <dgm:t>
        <a:bodyPr/>
        <a:lstStyle/>
        <a:p>
          <a:endParaRPr lang="en-US"/>
        </a:p>
      </dgm:t>
    </dgm:pt>
    <dgm:pt modelId="{9F520249-C8D7-554B-9C1F-CA92A5337F23}" type="sibTrans" cxnId="{646F7A4C-1E80-FB4E-B7C2-AB2627E2B678}">
      <dgm:prSet/>
      <dgm:spPr/>
      <dgm:t>
        <a:bodyPr/>
        <a:lstStyle/>
        <a:p>
          <a:endParaRPr lang="en-US"/>
        </a:p>
      </dgm:t>
    </dgm:pt>
    <dgm:pt modelId="{B63CAAEF-DE8E-2948-A5E7-6C3BC8A35BC6}">
      <dgm:prSet phldrT="[Text]"/>
      <dgm:spPr>
        <a:xfrm>
          <a:off x="3135324" y="751209"/>
          <a:ext cx="1958950" cy="783580"/>
        </a:xfrm>
        <a:prstGeom prst="chevron">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Ad Networks</a:t>
          </a:r>
          <a:endParaRPr lang="en-US" dirty="0">
            <a:solidFill>
              <a:sysClr val="window" lastClr="FFFFFF"/>
            </a:solidFill>
            <a:latin typeface="Calibri"/>
            <a:ea typeface="+mn-ea"/>
            <a:cs typeface="+mn-cs"/>
          </a:endParaRPr>
        </a:p>
      </dgm:t>
    </dgm:pt>
    <dgm:pt modelId="{8A018670-B29E-3A4A-88C3-A6C216D8B2C0}" type="parTrans" cxnId="{25E459D7-B365-FC4C-AD82-0A946D54F799}">
      <dgm:prSet/>
      <dgm:spPr/>
      <dgm:t>
        <a:bodyPr/>
        <a:lstStyle/>
        <a:p>
          <a:endParaRPr lang="en-US"/>
        </a:p>
      </dgm:t>
    </dgm:pt>
    <dgm:pt modelId="{B54777C2-C1A5-CE48-B381-29393605676D}" type="sibTrans" cxnId="{25E459D7-B365-FC4C-AD82-0A946D54F799}">
      <dgm:prSet/>
      <dgm:spPr/>
      <dgm:t>
        <a:bodyPr/>
        <a:lstStyle/>
        <a:p>
          <a:endParaRPr lang="en-US"/>
        </a:p>
      </dgm:t>
    </dgm:pt>
    <dgm:pt modelId="{5477C377-CC84-D645-82D5-46D569E5EE46}">
      <dgm:prSet/>
      <dgm:spPr>
        <a:xfrm>
          <a:off x="4702485" y="751209"/>
          <a:ext cx="1958950" cy="783580"/>
        </a:xfrm>
        <a:prstGeom prst="chevron">
          <a:avLst/>
        </a:prstGeom>
        <a:gradFill rotWithShape="0">
          <a:gsLst>
            <a:gs pos="0">
              <a:srgbClr val="8064A2">
                <a:hueOff val="-3348579"/>
                <a:satOff val="20174"/>
                <a:lumOff val="1617"/>
                <a:alphaOff val="0"/>
                <a:tint val="100000"/>
                <a:shade val="100000"/>
                <a:satMod val="130000"/>
              </a:srgbClr>
            </a:gs>
            <a:gs pos="100000">
              <a:srgbClr val="8064A2">
                <a:hueOff val="-3348579"/>
                <a:satOff val="20174"/>
                <a:lumOff val="1617"/>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Publishers</a:t>
          </a:r>
          <a:endParaRPr lang="en-US" dirty="0">
            <a:solidFill>
              <a:sysClr val="window" lastClr="FFFFFF"/>
            </a:solidFill>
            <a:latin typeface="Calibri"/>
            <a:ea typeface="+mn-ea"/>
            <a:cs typeface="+mn-cs"/>
          </a:endParaRPr>
        </a:p>
      </dgm:t>
    </dgm:pt>
    <dgm:pt modelId="{8628DB88-2D8D-0847-B181-96CCA2821025}" type="parTrans" cxnId="{49B52169-A033-0841-AA71-8FAA6DA6FDF4}">
      <dgm:prSet/>
      <dgm:spPr/>
      <dgm:t>
        <a:bodyPr/>
        <a:lstStyle/>
        <a:p>
          <a:endParaRPr lang="en-US"/>
        </a:p>
      </dgm:t>
    </dgm:pt>
    <dgm:pt modelId="{8F2628CB-76BB-4E4B-BAB4-B2CFF2A8FD46}" type="sibTrans" cxnId="{49B52169-A033-0841-AA71-8FAA6DA6FDF4}">
      <dgm:prSet/>
      <dgm:spPr/>
      <dgm:t>
        <a:bodyPr/>
        <a:lstStyle/>
        <a:p>
          <a:endParaRPr lang="en-US"/>
        </a:p>
      </dgm:t>
    </dgm:pt>
    <dgm:pt modelId="{35A3F0FD-F5FC-E04E-B611-02BE6B6FBDC3}">
      <dgm:prSet/>
      <dgm:spPr>
        <a:xfrm>
          <a:off x="6269645" y="751209"/>
          <a:ext cx="1958950" cy="783580"/>
        </a:xfrm>
        <a:prstGeom prst="chevron">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Consumers</a:t>
          </a:r>
          <a:endParaRPr lang="en-US" dirty="0">
            <a:solidFill>
              <a:sysClr val="window" lastClr="FFFFFF"/>
            </a:solidFill>
            <a:latin typeface="Calibri"/>
            <a:ea typeface="+mn-ea"/>
            <a:cs typeface="+mn-cs"/>
          </a:endParaRPr>
        </a:p>
      </dgm:t>
    </dgm:pt>
    <dgm:pt modelId="{B21BE32F-EFBB-3942-AF17-A8AC748DA02C}" type="parTrans" cxnId="{ABCE45CD-39D6-184C-8BC2-584B2A1AAF22}">
      <dgm:prSet/>
      <dgm:spPr/>
      <dgm:t>
        <a:bodyPr/>
        <a:lstStyle/>
        <a:p>
          <a:endParaRPr lang="en-US"/>
        </a:p>
      </dgm:t>
    </dgm:pt>
    <dgm:pt modelId="{233D083F-7912-1548-B5C8-04BF71BFC786}" type="sibTrans" cxnId="{ABCE45CD-39D6-184C-8BC2-584B2A1AAF22}">
      <dgm:prSet/>
      <dgm:spPr/>
      <dgm:t>
        <a:bodyPr/>
        <a:lstStyle/>
        <a:p>
          <a:endParaRPr lang="en-US"/>
        </a:p>
      </dgm:t>
    </dgm:pt>
    <dgm:pt modelId="{A9C7D6E0-1EAE-9D44-BDEC-D6EF56D5708C}" type="pres">
      <dgm:prSet presAssocID="{64C1B39D-322C-A342-9BC8-59405C3ADA96}" presName="Name0" presStyleCnt="0">
        <dgm:presLayoutVars>
          <dgm:dir/>
          <dgm:resizeHandles val="exact"/>
        </dgm:presLayoutVars>
      </dgm:prSet>
      <dgm:spPr/>
    </dgm:pt>
    <dgm:pt modelId="{C20C4C1D-1EBD-3849-AF41-DDCE18BDF928}" type="pres">
      <dgm:prSet presAssocID="{1B12C2F9-6C5C-FB44-B027-1464D75622AA}" presName="parTxOnly" presStyleLbl="node1" presStyleIdx="0" presStyleCnt="4">
        <dgm:presLayoutVars>
          <dgm:bulletEnabled val="1"/>
        </dgm:presLayoutVars>
      </dgm:prSet>
      <dgm:spPr/>
      <dgm:t>
        <a:bodyPr/>
        <a:lstStyle/>
        <a:p>
          <a:endParaRPr lang="en-US"/>
        </a:p>
      </dgm:t>
    </dgm:pt>
    <dgm:pt modelId="{0D789D3D-A02D-B44E-8B37-71ADA90196AC}" type="pres">
      <dgm:prSet presAssocID="{9F520249-C8D7-554B-9C1F-CA92A5337F23}" presName="parSpace" presStyleCnt="0"/>
      <dgm:spPr/>
    </dgm:pt>
    <dgm:pt modelId="{CBBBC854-B39F-9C4F-A775-982F4E79AC49}" type="pres">
      <dgm:prSet presAssocID="{B63CAAEF-DE8E-2948-A5E7-6C3BC8A35BC6}" presName="parTxOnly" presStyleLbl="node1" presStyleIdx="1" presStyleCnt="4">
        <dgm:presLayoutVars>
          <dgm:bulletEnabled val="1"/>
        </dgm:presLayoutVars>
      </dgm:prSet>
      <dgm:spPr/>
      <dgm:t>
        <a:bodyPr/>
        <a:lstStyle/>
        <a:p>
          <a:endParaRPr lang="en-US"/>
        </a:p>
      </dgm:t>
    </dgm:pt>
    <dgm:pt modelId="{70C28F33-2330-3B4C-A371-81401BCDA435}" type="pres">
      <dgm:prSet presAssocID="{B54777C2-C1A5-CE48-B381-29393605676D}" presName="parSpace" presStyleCnt="0"/>
      <dgm:spPr/>
    </dgm:pt>
    <dgm:pt modelId="{B32612C8-1747-7241-9A7E-72D3D4DB5277}" type="pres">
      <dgm:prSet presAssocID="{5477C377-CC84-D645-82D5-46D569E5EE46}" presName="parTxOnly" presStyleLbl="node1" presStyleIdx="2" presStyleCnt="4">
        <dgm:presLayoutVars>
          <dgm:bulletEnabled val="1"/>
        </dgm:presLayoutVars>
      </dgm:prSet>
      <dgm:spPr/>
      <dgm:t>
        <a:bodyPr/>
        <a:lstStyle/>
        <a:p>
          <a:endParaRPr lang="en-US"/>
        </a:p>
      </dgm:t>
    </dgm:pt>
    <dgm:pt modelId="{B940CAF0-C37C-E84F-AA8A-67CE1138C042}" type="pres">
      <dgm:prSet presAssocID="{8F2628CB-76BB-4E4B-BAB4-B2CFF2A8FD46}" presName="parSpace" presStyleCnt="0"/>
      <dgm:spPr/>
    </dgm:pt>
    <dgm:pt modelId="{C92B2DF8-3B8A-CC46-BB9B-2B2101DD373F}" type="pres">
      <dgm:prSet presAssocID="{35A3F0FD-F5FC-E04E-B611-02BE6B6FBDC3}" presName="parTxOnly" presStyleLbl="node1" presStyleIdx="3" presStyleCnt="4">
        <dgm:presLayoutVars>
          <dgm:bulletEnabled val="1"/>
        </dgm:presLayoutVars>
      </dgm:prSet>
      <dgm:spPr/>
      <dgm:t>
        <a:bodyPr/>
        <a:lstStyle/>
        <a:p>
          <a:endParaRPr lang="en-US"/>
        </a:p>
      </dgm:t>
    </dgm:pt>
  </dgm:ptLst>
  <dgm:cxnLst>
    <dgm:cxn modelId="{DB3D89B1-EE9A-7D4E-AD7E-70C85440DC85}" type="presOf" srcId="{35A3F0FD-F5FC-E04E-B611-02BE6B6FBDC3}" destId="{C92B2DF8-3B8A-CC46-BB9B-2B2101DD373F}" srcOrd="0" destOrd="0" presId="urn:microsoft.com/office/officeart/2005/8/layout/hChevron3"/>
    <dgm:cxn modelId="{25E459D7-B365-FC4C-AD82-0A946D54F799}" srcId="{64C1B39D-322C-A342-9BC8-59405C3ADA96}" destId="{B63CAAEF-DE8E-2948-A5E7-6C3BC8A35BC6}" srcOrd="1" destOrd="0" parTransId="{8A018670-B29E-3A4A-88C3-A6C216D8B2C0}" sibTransId="{B54777C2-C1A5-CE48-B381-29393605676D}"/>
    <dgm:cxn modelId="{A0A02D4C-D1D9-0948-99DB-FFF11DE264D7}" type="presOf" srcId="{1B12C2F9-6C5C-FB44-B027-1464D75622AA}" destId="{C20C4C1D-1EBD-3849-AF41-DDCE18BDF928}" srcOrd="0" destOrd="0" presId="urn:microsoft.com/office/officeart/2005/8/layout/hChevron3"/>
    <dgm:cxn modelId="{E7163F17-1EB9-9E4A-AFE9-A839705469B4}" type="presOf" srcId="{B63CAAEF-DE8E-2948-A5E7-6C3BC8A35BC6}" destId="{CBBBC854-B39F-9C4F-A775-982F4E79AC49}" srcOrd="0" destOrd="0" presId="urn:microsoft.com/office/officeart/2005/8/layout/hChevron3"/>
    <dgm:cxn modelId="{F3733FF3-D26F-D54D-B941-6076FC82A595}" type="presOf" srcId="{5477C377-CC84-D645-82D5-46D569E5EE46}" destId="{B32612C8-1747-7241-9A7E-72D3D4DB5277}" srcOrd="0" destOrd="0" presId="urn:microsoft.com/office/officeart/2005/8/layout/hChevron3"/>
    <dgm:cxn modelId="{646F7A4C-1E80-FB4E-B7C2-AB2627E2B678}" srcId="{64C1B39D-322C-A342-9BC8-59405C3ADA96}" destId="{1B12C2F9-6C5C-FB44-B027-1464D75622AA}" srcOrd="0" destOrd="0" parTransId="{5A6C30FC-5264-7241-AE40-8E6750F15524}" sibTransId="{9F520249-C8D7-554B-9C1F-CA92A5337F23}"/>
    <dgm:cxn modelId="{49B52169-A033-0841-AA71-8FAA6DA6FDF4}" srcId="{64C1B39D-322C-A342-9BC8-59405C3ADA96}" destId="{5477C377-CC84-D645-82D5-46D569E5EE46}" srcOrd="2" destOrd="0" parTransId="{8628DB88-2D8D-0847-B181-96CCA2821025}" sibTransId="{8F2628CB-76BB-4E4B-BAB4-B2CFF2A8FD46}"/>
    <dgm:cxn modelId="{ABCE45CD-39D6-184C-8BC2-584B2A1AAF22}" srcId="{64C1B39D-322C-A342-9BC8-59405C3ADA96}" destId="{35A3F0FD-F5FC-E04E-B611-02BE6B6FBDC3}" srcOrd="3" destOrd="0" parTransId="{B21BE32F-EFBB-3942-AF17-A8AC748DA02C}" sibTransId="{233D083F-7912-1548-B5C8-04BF71BFC786}"/>
    <dgm:cxn modelId="{0A5D9BB8-21C7-5D48-A5A1-90BFB0A2F463}" type="presOf" srcId="{64C1B39D-322C-A342-9BC8-59405C3ADA96}" destId="{A9C7D6E0-1EAE-9D44-BDEC-D6EF56D5708C}" srcOrd="0" destOrd="0" presId="urn:microsoft.com/office/officeart/2005/8/layout/hChevron3"/>
    <dgm:cxn modelId="{C5EB1E44-8741-CE46-A212-C239BEFBAB99}" type="presParOf" srcId="{A9C7D6E0-1EAE-9D44-BDEC-D6EF56D5708C}" destId="{C20C4C1D-1EBD-3849-AF41-DDCE18BDF928}" srcOrd="0" destOrd="0" presId="urn:microsoft.com/office/officeart/2005/8/layout/hChevron3"/>
    <dgm:cxn modelId="{AB5B2C85-A00D-8E4D-A8F9-DC3D0EB7B5F3}" type="presParOf" srcId="{A9C7D6E0-1EAE-9D44-BDEC-D6EF56D5708C}" destId="{0D789D3D-A02D-B44E-8B37-71ADA90196AC}" srcOrd="1" destOrd="0" presId="urn:microsoft.com/office/officeart/2005/8/layout/hChevron3"/>
    <dgm:cxn modelId="{C1CEE4AE-D3CE-C440-86EB-D7E06112A6AB}" type="presParOf" srcId="{A9C7D6E0-1EAE-9D44-BDEC-D6EF56D5708C}" destId="{CBBBC854-B39F-9C4F-A775-982F4E79AC49}" srcOrd="2" destOrd="0" presId="urn:microsoft.com/office/officeart/2005/8/layout/hChevron3"/>
    <dgm:cxn modelId="{A30B8FA6-DFF6-D34D-B40D-D52E79E97759}" type="presParOf" srcId="{A9C7D6E0-1EAE-9D44-BDEC-D6EF56D5708C}" destId="{70C28F33-2330-3B4C-A371-81401BCDA435}" srcOrd="3" destOrd="0" presId="urn:microsoft.com/office/officeart/2005/8/layout/hChevron3"/>
    <dgm:cxn modelId="{E1B6941B-148C-0846-B31A-65C915490C17}" type="presParOf" srcId="{A9C7D6E0-1EAE-9D44-BDEC-D6EF56D5708C}" destId="{B32612C8-1747-7241-9A7E-72D3D4DB5277}" srcOrd="4" destOrd="0" presId="urn:microsoft.com/office/officeart/2005/8/layout/hChevron3"/>
    <dgm:cxn modelId="{29B848D0-F545-1B4E-97F9-982ED575275F}" type="presParOf" srcId="{A9C7D6E0-1EAE-9D44-BDEC-D6EF56D5708C}" destId="{B940CAF0-C37C-E84F-AA8A-67CE1138C042}" srcOrd="5" destOrd="0" presId="urn:microsoft.com/office/officeart/2005/8/layout/hChevron3"/>
    <dgm:cxn modelId="{79D7E34A-5C41-D64E-AEF5-0CAA0AD7FD1E}" type="presParOf" srcId="{A9C7D6E0-1EAE-9D44-BDEC-D6EF56D5708C}" destId="{C92B2DF8-3B8A-CC46-BB9B-2B2101DD373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4C1D-1EBD-3849-AF41-DDCE18BDF928}">
      <dsp:nvSpPr>
        <dsp:cNvPr id="0" name=""/>
        <dsp:cNvSpPr/>
      </dsp:nvSpPr>
      <dsp:spPr>
        <a:xfrm>
          <a:off x="2411" y="659189"/>
          <a:ext cx="2419052" cy="967620"/>
        </a:xfrm>
        <a:prstGeom prst="chevron">
          <a:avLst/>
        </a:prstGeom>
        <a:gradFill rotWithShape="0">
          <a:gsLst>
            <a:gs pos="0">
              <a:srgbClr val="8064A2">
                <a:hueOff val="-1116193"/>
                <a:satOff val="6725"/>
                <a:lumOff val="539"/>
                <a:alphaOff val="0"/>
                <a:tint val="100000"/>
                <a:shade val="100000"/>
                <a:satMod val="130000"/>
              </a:srgbClr>
            </a:gs>
            <a:gs pos="100000">
              <a:srgbClr val="8064A2">
                <a:hueOff val="-1116193"/>
                <a:satOff val="6725"/>
                <a:lumOff val="539"/>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Advertisers</a:t>
          </a:r>
          <a:endParaRPr lang="en-US" sz="2200" kern="1200" dirty="0">
            <a:solidFill>
              <a:sysClr val="window" lastClr="FFFFFF"/>
            </a:solidFill>
            <a:latin typeface="Calibri"/>
            <a:ea typeface="+mn-ea"/>
            <a:cs typeface="+mn-cs"/>
          </a:endParaRPr>
        </a:p>
      </dsp:txBody>
      <dsp:txXfrm>
        <a:off x="486221" y="659189"/>
        <a:ext cx="1451432" cy="967620"/>
      </dsp:txXfrm>
    </dsp:sp>
    <dsp:sp modelId="{CBBBC854-B39F-9C4F-A775-982F4E79AC49}">
      <dsp:nvSpPr>
        <dsp:cNvPr id="0" name=""/>
        <dsp:cNvSpPr/>
      </dsp:nvSpPr>
      <dsp:spPr>
        <a:xfrm>
          <a:off x="1937652" y="659189"/>
          <a:ext cx="2419052" cy="967620"/>
        </a:xfrm>
        <a:prstGeom prst="chevron">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Ad Networks</a:t>
          </a:r>
          <a:endParaRPr lang="en-US" sz="2200" kern="1200" dirty="0">
            <a:solidFill>
              <a:sysClr val="window" lastClr="FFFFFF"/>
            </a:solidFill>
            <a:latin typeface="Calibri"/>
            <a:ea typeface="+mn-ea"/>
            <a:cs typeface="+mn-cs"/>
          </a:endParaRPr>
        </a:p>
      </dsp:txBody>
      <dsp:txXfrm>
        <a:off x="2421462" y="659189"/>
        <a:ext cx="1451432" cy="967620"/>
      </dsp:txXfrm>
    </dsp:sp>
    <dsp:sp modelId="{B32612C8-1747-7241-9A7E-72D3D4DB5277}">
      <dsp:nvSpPr>
        <dsp:cNvPr id="0" name=""/>
        <dsp:cNvSpPr/>
      </dsp:nvSpPr>
      <dsp:spPr>
        <a:xfrm>
          <a:off x="3872894" y="659189"/>
          <a:ext cx="2419052" cy="967620"/>
        </a:xfrm>
        <a:prstGeom prst="chevron">
          <a:avLst/>
        </a:prstGeom>
        <a:gradFill rotWithShape="0">
          <a:gsLst>
            <a:gs pos="0">
              <a:srgbClr val="8064A2">
                <a:hueOff val="-3348579"/>
                <a:satOff val="20174"/>
                <a:lumOff val="1617"/>
                <a:alphaOff val="0"/>
                <a:tint val="100000"/>
                <a:shade val="100000"/>
                <a:satMod val="130000"/>
              </a:srgbClr>
            </a:gs>
            <a:gs pos="100000">
              <a:srgbClr val="8064A2">
                <a:hueOff val="-3348579"/>
                <a:satOff val="20174"/>
                <a:lumOff val="1617"/>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Apps</a:t>
          </a:r>
          <a:endParaRPr lang="en-US" sz="2200" kern="1200" dirty="0">
            <a:solidFill>
              <a:sysClr val="window" lastClr="FFFFFF"/>
            </a:solidFill>
            <a:latin typeface="Calibri"/>
            <a:ea typeface="+mn-ea"/>
            <a:cs typeface="+mn-cs"/>
          </a:endParaRPr>
        </a:p>
      </dsp:txBody>
      <dsp:txXfrm>
        <a:off x="4356704" y="659189"/>
        <a:ext cx="1451432" cy="967620"/>
      </dsp:txXfrm>
    </dsp:sp>
    <dsp:sp modelId="{C92B2DF8-3B8A-CC46-BB9B-2B2101DD373F}">
      <dsp:nvSpPr>
        <dsp:cNvPr id="0" name=""/>
        <dsp:cNvSpPr/>
      </dsp:nvSpPr>
      <dsp:spPr>
        <a:xfrm>
          <a:off x="5808136" y="659189"/>
          <a:ext cx="2419052" cy="967620"/>
        </a:xfrm>
        <a:prstGeom prst="chevron">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Consumers</a:t>
          </a:r>
          <a:endParaRPr lang="en-US" sz="2200" kern="1200" dirty="0">
            <a:solidFill>
              <a:sysClr val="window" lastClr="FFFFFF"/>
            </a:solidFill>
            <a:latin typeface="Calibri"/>
            <a:ea typeface="+mn-ea"/>
            <a:cs typeface="+mn-cs"/>
          </a:endParaRPr>
        </a:p>
      </dsp:txBody>
      <dsp:txXfrm>
        <a:off x="6291946" y="659189"/>
        <a:ext cx="1451432" cy="967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4C1D-1EBD-3849-AF41-DDCE18BDF928}">
      <dsp:nvSpPr>
        <dsp:cNvPr id="0" name=""/>
        <dsp:cNvSpPr/>
      </dsp:nvSpPr>
      <dsp:spPr>
        <a:xfrm>
          <a:off x="2411" y="659189"/>
          <a:ext cx="2419052" cy="967620"/>
        </a:xfrm>
        <a:prstGeom prst="chevron">
          <a:avLst/>
        </a:prstGeom>
        <a:gradFill rotWithShape="0">
          <a:gsLst>
            <a:gs pos="0">
              <a:srgbClr val="8064A2">
                <a:hueOff val="-1116193"/>
                <a:satOff val="6725"/>
                <a:lumOff val="539"/>
                <a:alphaOff val="0"/>
                <a:tint val="100000"/>
                <a:shade val="100000"/>
                <a:satMod val="130000"/>
              </a:srgbClr>
            </a:gs>
            <a:gs pos="100000">
              <a:srgbClr val="8064A2">
                <a:hueOff val="-1116193"/>
                <a:satOff val="6725"/>
                <a:lumOff val="539"/>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Apps</a:t>
          </a:r>
          <a:endParaRPr lang="en-US" sz="2300" kern="1200" dirty="0">
            <a:solidFill>
              <a:sysClr val="window" lastClr="FFFFFF"/>
            </a:solidFill>
            <a:latin typeface="Calibri"/>
            <a:ea typeface="+mn-ea"/>
            <a:cs typeface="+mn-cs"/>
          </a:endParaRPr>
        </a:p>
      </dsp:txBody>
      <dsp:txXfrm>
        <a:off x="486221" y="659189"/>
        <a:ext cx="1451432" cy="967620"/>
      </dsp:txXfrm>
    </dsp:sp>
    <dsp:sp modelId="{CBBBC854-B39F-9C4F-A775-982F4E79AC49}">
      <dsp:nvSpPr>
        <dsp:cNvPr id="0" name=""/>
        <dsp:cNvSpPr/>
      </dsp:nvSpPr>
      <dsp:spPr>
        <a:xfrm>
          <a:off x="1937652" y="659189"/>
          <a:ext cx="2419052" cy="967620"/>
        </a:xfrm>
        <a:prstGeom prst="chevron">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Ad Networks</a:t>
          </a:r>
          <a:endParaRPr lang="en-US" sz="2300" kern="1200" dirty="0">
            <a:solidFill>
              <a:sysClr val="window" lastClr="FFFFFF"/>
            </a:solidFill>
            <a:latin typeface="Calibri"/>
            <a:ea typeface="+mn-ea"/>
            <a:cs typeface="+mn-cs"/>
          </a:endParaRPr>
        </a:p>
      </dsp:txBody>
      <dsp:txXfrm>
        <a:off x="2421462" y="659189"/>
        <a:ext cx="1451432" cy="967620"/>
      </dsp:txXfrm>
    </dsp:sp>
    <dsp:sp modelId="{B32612C8-1747-7241-9A7E-72D3D4DB5277}">
      <dsp:nvSpPr>
        <dsp:cNvPr id="0" name=""/>
        <dsp:cNvSpPr/>
      </dsp:nvSpPr>
      <dsp:spPr>
        <a:xfrm>
          <a:off x="3872894" y="659189"/>
          <a:ext cx="2419052" cy="967620"/>
        </a:xfrm>
        <a:prstGeom prst="chevron">
          <a:avLst/>
        </a:prstGeom>
        <a:gradFill rotWithShape="0">
          <a:gsLst>
            <a:gs pos="0">
              <a:srgbClr val="8064A2">
                <a:hueOff val="-3348579"/>
                <a:satOff val="20174"/>
                <a:lumOff val="1617"/>
                <a:alphaOff val="0"/>
                <a:tint val="100000"/>
                <a:shade val="100000"/>
                <a:satMod val="130000"/>
              </a:srgbClr>
            </a:gs>
            <a:gs pos="100000">
              <a:srgbClr val="8064A2">
                <a:hueOff val="-3348579"/>
                <a:satOff val="20174"/>
                <a:lumOff val="1617"/>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Publishers</a:t>
          </a:r>
          <a:endParaRPr lang="en-US" sz="2300" kern="1200" dirty="0">
            <a:solidFill>
              <a:sysClr val="window" lastClr="FFFFFF"/>
            </a:solidFill>
            <a:latin typeface="Calibri"/>
            <a:ea typeface="+mn-ea"/>
            <a:cs typeface="+mn-cs"/>
          </a:endParaRPr>
        </a:p>
      </dsp:txBody>
      <dsp:txXfrm>
        <a:off x="4356704" y="659189"/>
        <a:ext cx="1451432" cy="967620"/>
      </dsp:txXfrm>
    </dsp:sp>
    <dsp:sp modelId="{C92B2DF8-3B8A-CC46-BB9B-2B2101DD373F}">
      <dsp:nvSpPr>
        <dsp:cNvPr id="0" name=""/>
        <dsp:cNvSpPr/>
      </dsp:nvSpPr>
      <dsp:spPr>
        <a:xfrm>
          <a:off x="5808136" y="659189"/>
          <a:ext cx="2419052" cy="967620"/>
        </a:xfrm>
        <a:prstGeom prst="chevron">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Consumers</a:t>
          </a:r>
          <a:endParaRPr lang="en-US" sz="2300" kern="1200" dirty="0">
            <a:solidFill>
              <a:sysClr val="window" lastClr="FFFFFF"/>
            </a:solidFill>
            <a:latin typeface="Calibri"/>
            <a:ea typeface="+mn-ea"/>
            <a:cs typeface="+mn-cs"/>
          </a:endParaRPr>
        </a:p>
      </dsp:txBody>
      <dsp:txXfrm>
        <a:off x="6291946" y="659189"/>
        <a:ext cx="1451432" cy="9676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38F71B-00BB-B141-A80F-B834803EB1F4}" type="datetimeFigureOut">
              <a:rPr lang="en-US" smtClean="0"/>
              <a:pPr/>
              <a:t>2/19/11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959F09-2DED-7A4E-820E-0E39704826D7}" type="slidenum">
              <a:rPr lang="en-US" smtClean="0"/>
              <a:pPr/>
              <a:t>‹#›</a:t>
            </a:fld>
            <a:endParaRPr lang="en-US"/>
          </a:p>
        </p:txBody>
      </p:sp>
    </p:spTree>
    <p:extLst>
      <p:ext uri="{BB962C8B-B14F-4D97-AF65-F5344CB8AC3E}">
        <p14:creationId xmlns:p14="http://schemas.microsoft.com/office/powerpoint/2010/main" val="33523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18EA0-CC71-42A4-AC09-B09BDB252592}" type="datetimeFigureOut">
              <a:rPr lang="en-US" smtClean="0"/>
              <a:pPr/>
              <a:t>2/19/11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2E407-F1EB-4FBA-9824-3B22B17400D0}" type="slidenum">
              <a:rPr lang="en-US" smtClean="0"/>
              <a:pPr/>
              <a:t>‹#›</a:t>
            </a:fld>
            <a:endParaRPr lang="en-US"/>
          </a:p>
        </p:txBody>
      </p:sp>
    </p:spTree>
    <p:extLst>
      <p:ext uri="{BB962C8B-B14F-4D97-AF65-F5344CB8AC3E}">
        <p14:creationId xmlns:p14="http://schemas.microsoft.com/office/powerpoint/2010/main" val="485096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ways for mobile application developers to generate revenue from these mobile platforms. First option is a one-time revenue generation through downloads cost but it is not enough to sustain the growth. Second option is to generate constant stream of revenue by creating in-app opportunities either by in-app advertising or in-app direct transactions.</a:t>
            </a:r>
            <a:r>
              <a:rPr lang="en-US" dirty="0" smtClean="0">
                <a:effectLst/>
              </a:rPr>
              <a:t> </a:t>
            </a:r>
            <a:r>
              <a:rPr lang="en-US" sz="1200" kern="1200" dirty="0" smtClean="0">
                <a:solidFill>
                  <a:schemeClr val="tx1"/>
                </a:solidFill>
                <a:effectLst/>
                <a:latin typeface="+mn-lt"/>
                <a:ea typeface="+mn-ea"/>
                <a:cs typeface="+mn-cs"/>
              </a:rPr>
              <a:t>In-app advertising is the area where companies like InMobi have a large part to play. To help maintain the growth and success of the application development platform, it is very important for ad networks to be able to help with higher monetization as well as to promote these apps. </a:t>
            </a:r>
          </a:p>
          <a:p>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10</a:t>
            </a:fld>
            <a:endParaRPr lang="en-US"/>
          </a:p>
        </p:txBody>
      </p:sp>
    </p:spTree>
    <p:extLst>
      <p:ext uri="{BB962C8B-B14F-4D97-AF65-F5344CB8AC3E}">
        <p14:creationId xmlns:p14="http://schemas.microsoft.com/office/powerpoint/2010/main" val="381023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94C6F-391A-D74E-AAF1-9BEB3BE308EB}" type="slidenum">
              <a:rPr lang="en-US" smtClean="0"/>
              <a:pPr/>
              <a:t>11</a:t>
            </a:fld>
            <a:endParaRPr lang="en-US"/>
          </a:p>
        </p:txBody>
      </p:sp>
    </p:spTree>
    <p:extLst>
      <p:ext uri="{BB962C8B-B14F-4D97-AF65-F5344CB8AC3E}">
        <p14:creationId xmlns:p14="http://schemas.microsoft.com/office/powerpoint/2010/main" val="381445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94C6F-391A-D74E-AAF1-9BEB3BE308EB}" type="slidenum">
              <a:rPr lang="en-US" smtClean="0"/>
              <a:pPr/>
              <a:t>12</a:t>
            </a:fld>
            <a:endParaRPr lang="en-US"/>
          </a:p>
        </p:txBody>
      </p:sp>
    </p:spTree>
    <p:extLst>
      <p:ext uri="{BB962C8B-B14F-4D97-AF65-F5344CB8AC3E}">
        <p14:creationId xmlns:p14="http://schemas.microsoft.com/office/powerpoint/2010/main" val="381445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Mobile application has been the topic for all top stories for an entire decade. It has not only put the somewhat stagnant Internet world back on track, but has also fueled and even generated several new ecosystems around it. Cutting edge mobile development is also responsible for causing the dominance of social media over traditional Internet media because it has taken internet connectivity from people’s office, home and work to their hands where it is closer to their individual personality. It has opened a whole new world of innovative ways of user engagement.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2</a:t>
            </a:fld>
            <a:endParaRPr lang="en-US"/>
          </a:p>
        </p:txBody>
      </p:sp>
    </p:spTree>
    <p:extLst>
      <p:ext uri="{BB962C8B-B14F-4D97-AF65-F5344CB8AC3E}">
        <p14:creationId xmlns:p14="http://schemas.microsoft.com/office/powerpoint/2010/main" val="57124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I look back 10 years, mobile device was this black miraculous but big device that allowed us to make calls without wires. At that time nobody would have thought that this device would change the world forever over the course of just 10 years. Mobile application development has evolved at an unprecedented rate and there is nothing in the entire digital or Internet realm that comes close to it. In the beginning of the last decade mobile development was entirely controlled by mainly </a:t>
            </a:r>
            <a:r>
              <a:rPr lang="en-US" sz="1200" kern="1200" dirty="0" err="1" smtClean="0">
                <a:solidFill>
                  <a:schemeClr val="tx1"/>
                </a:solidFill>
                <a:effectLst/>
                <a:latin typeface="+mn-lt"/>
                <a:ea typeface="+mn-ea"/>
                <a:cs typeface="+mn-cs"/>
              </a:rPr>
              <a:t>Telcos</a:t>
            </a:r>
            <a:r>
              <a:rPr lang="en-US" sz="1200" kern="1200" dirty="0" smtClean="0">
                <a:solidFill>
                  <a:schemeClr val="tx1"/>
                </a:solidFill>
                <a:effectLst/>
                <a:latin typeface="+mn-lt"/>
                <a:ea typeface="+mn-ea"/>
                <a:cs typeface="+mn-cs"/>
              </a:rPr>
              <a:t> . Mobile devices were running on slow analog wireless services and user engagement was limited to only making calls.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3</a:t>
            </a:fld>
            <a:endParaRPr lang="en-US"/>
          </a:p>
        </p:txBody>
      </p:sp>
    </p:spTree>
    <p:extLst>
      <p:ext uri="{BB962C8B-B14F-4D97-AF65-F5344CB8AC3E}">
        <p14:creationId xmlns:p14="http://schemas.microsoft.com/office/powerpoint/2010/main" val="177485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Around early-mid decade a mobile chipmaker company named Qualcomm, created an application platform called BREW initially exclusively for CDMA and later on for GSM as well. This was considered the great break through because it led to a greater user engagement, creation of applications and games on the tiny mobile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same time mobile devices itself were going through its own evolution where it was getting lighter and thinner. Transition was happening from grey and black screen to color screen. More and more manufacturers like Motorola, Nokia, Sony joined in the revolution and almost all of them created their own mobile application development platform. One such platform was Symbian started by Nokia and later adopted by many other manufacturers including Motorola and Sony. This platform took the whole eco system to new high. It dominated the space for more than 5 years and even now when it is on steep declining curve in terms of adoption, the numbers are big enough in some parts of the world to let it continue to be the largest for quite a while longer.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4</a:t>
            </a:fld>
            <a:endParaRPr lang="en-US"/>
          </a:p>
        </p:txBody>
      </p:sp>
    </p:spTree>
    <p:extLst>
      <p:ext uri="{BB962C8B-B14F-4D97-AF65-F5344CB8AC3E}">
        <p14:creationId xmlns:p14="http://schemas.microsoft.com/office/powerpoint/2010/main" val="177485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Symbian wave was on the rise, parallel a Canadian company, Research-In-Motion (RIM), launched its own platform with a catchy brand name Blackberry. RIM had given a whole new meaning to the term ‘Business Communication’ by merging it with mobile devices. That was quite a powerful platform that literally liberated the business community from the need of wired PC world for business communication. This was actually the first assertive indication of how powerful a mobile device could be.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32E407-F1EB-4FBA-9824-3B22B17400D0}" type="slidenum">
              <a:rPr lang="en-US" smtClean="0"/>
              <a:pPr/>
              <a:t>5</a:t>
            </a:fld>
            <a:endParaRPr lang="en-US"/>
          </a:p>
        </p:txBody>
      </p:sp>
    </p:spTree>
    <p:extLst>
      <p:ext uri="{BB962C8B-B14F-4D97-AF65-F5344CB8AC3E}">
        <p14:creationId xmlns:p14="http://schemas.microsoft.com/office/powerpoint/2010/main" val="49537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the problem was that all these platforms were more or less still within the controls of OEM/ </a:t>
            </a:r>
            <a:r>
              <a:rPr lang="en-US" sz="1200" kern="1200" dirty="0" err="1" smtClean="0">
                <a:solidFill>
                  <a:schemeClr val="tx1"/>
                </a:solidFill>
                <a:effectLst/>
                <a:latin typeface="+mn-lt"/>
                <a:ea typeface="+mn-ea"/>
                <a:cs typeface="+mn-cs"/>
              </a:rPr>
              <a:t>Telcos</a:t>
            </a:r>
            <a:r>
              <a:rPr lang="en-US" sz="1200" kern="1200" dirty="0" smtClean="0">
                <a:solidFill>
                  <a:schemeClr val="tx1"/>
                </a:solidFill>
                <a:effectLst/>
                <a:latin typeface="+mn-lt"/>
                <a:ea typeface="+mn-ea"/>
                <a:cs typeface="+mn-cs"/>
              </a:rPr>
              <a:t> or were the closed IP of companies like RIM. So creativity was always limited to few people and each one of them were trying to solve one problem at a time so there was never a complete solution.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6</a:t>
            </a:fld>
            <a:endParaRPr lang="en-US"/>
          </a:p>
        </p:txBody>
      </p:sp>
    </p:spTree>
    <p:extLst>
      <p:ext uri="{BB962C8B-B14F-4D97-AF65-F5344CB8AC3E}">
        <p14:creationId xmlns:p14="http://schemas.microsoft.com/office/powerpoint/2010/main" val="17322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same time frame in Apple launched a compact music player called iPod. That instantly became a phenomenon. It was almost a flawless device with outstanding usability, game-changing looks, all in a compact size. The only thing was missing from this device was that it couldn’t make calls. But the iPod gave the world enough evidence where Apple was heading and raised all kinds of speculations around the mysterious device hoping that it will be a game changed when it comes to mobile devices.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7</a:t>
            </a:fld>
            <a:endParaRPr lang="en-US"/>
          </a:p>
        </p:txBody>
      </p:sp>
    </p:spTree>
    <p:extLst>
      <p:ext uri="{BB962C8B-B14F-4D97-AF65-F5344CB8AC3E}">
        <p14:creationId xmlns:p14="http://schemas.microsoft.com/office/powerpoint/2010/main" val="134342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when Apple finally unveiled iPhone, it became an instant rage all over the world once again because of its simple yet powerful usability, impeccable looks and compact size. It had everything that one could want in a mobile device and more.</a:t>
            </a:r>
            <a:r>
              <a:rPr lang="en-US" dirty="0" smtClean="0">
                <a:effectLst/>
              </a:rPr>
              <a:t> </a:t>
            </a:r>
            <a:r>
              <a:rPr lang="en-US" sz="1200" kern="1200" dirty="0" smtClean="0">
                <a:solidFill>
                  <a:schemeClr val="tx1"/>
                </a:solidFill>
                <a:effectLst/>
                <a:latin typeface="+mn-lt"/>
                <a:ea typeface="+mn-ea"/>
                <a:cs typeface="+mn-cs"/>
              </a:rPr>
              <a:t>It was also built on a powerful mobile development platform that almost eradicated the gap between any traditional web development platform and mobile platform that existed at that time.  After the launch of iPhone, within a year Apple launched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and opened up its platform for mobile developers.  In just a few weeks, Apple app store was flooded with as many as 227 apps per week and every app was trying to out do each other in term of usability and engagement. </a:t>
            </a:r>
          </a:p>
          <a:p>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8</a:t>
            </a:fld>
            <a:endParaRPr lang="en-US"/>
          </a:p>
        </p:txBody>
      </p:sp>
    </p:spTree>
    <p:extLst>
      <p:ext uri="{BB962C8B-B14F-4D97-AF65-F5344CB8AC3E}">
        <p14:creationId xmlns:p14="http://schemas.microsoft.com/office/powerpoint/2010/main" val="237917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seeing this success it was just a matter of time for others to follow suit and join the Mobile Application Development platform bandwagon. Google followed it soon by launching open source mobile development OS and platform called Android.  Since it was open source, several mainstream manufacturers who were lacking their own platform that could rival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quickly adopted it. Manufacturer like Nokia, RIM and Samsung have also created their own mobile development platform like </a:t>
            </a:r>
            <a:r>
              <a:rPr lang="en-US" sz="1200" kern="1200" dirty="0" err="1" smtClean="0">
                <a:solidFill>
                  <a:schemeClr val="tx1"/>
                </a:solidFill>
                <a:effectLst/>
                <a:latin typeface="+mn-lt"/>
                <a:ea typeface="+mn-ea"/>
                <a:cs typeface="+mn-cs"/>
              </a:rPr>
              <a:t>MeMe</a:t>
            </a:r>
            <a:r>
              <a:rPr lang="en-US" sz="1200" kern="1200" dirty="0" smtClean="0">
                <a:solidFill>
                  <a:schemeClr val="tx1"/>
                </a:solidFill>
                <a:effectLst/>
                <a:latin typeface="+mn-lt"/>
                <a:ea typeface="+mn-ea"/>
                <a:cs typeface="+mn-cs"/>
              </a:rPr>
              <a:t>, Blackberry and BADA .  Microsoft also showed its intention to participate in highly crowded and competitive battle of mobile application ecosystem dominance by launching new mobile development platform Windows Mobile OS7.</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132E407-F1EB-4FBA-9824-3B22B17400D0}" type="slidenum">
              <a:rPr lang="en-US" smtClean="0"/>
              <a:pPr/>
              <a:t>9</a:t>
            </a:fld>
            <a:endParaRPr lang="en-US"/>
          </a:p>
        </p:txBody>
      </p:sp>
    </p:spTree>
    <p:extLst>
      <p:ext uri="{BB962C8B-B14F-4D97-AF65-F5344CB8AC3E}">
        <p14:creationId xmlns:p14="http://schemas.microsoft.com/office/powerpoint/2010/main" val="67240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715962"/>
          </a:xfrm>
          <a:prstGeom prst="rect">
            <a:avLst/>
          </a:prstGeom>
        </p:spPr>
        <p:txBody>
          <a:bodyPr anchor="ctr"/>
          <a:lstStyle>
            <a:lvl1pPr>
              <a:defRPr sz="2800">
                <a:solidFill>
                  <a:srgbClr val="0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754563"/>
          </a:xfrm>
          <a:prstGeom prst="rect">
            <a:avLst/>
          </a:prstGeom>
        </p:spPr>
        <p:txBody>
          <a:bodyPr vert="eaVert"/>
          <a:lstStyle>
            <a:lvl1pPr>
              <a:defRPr>
                <a:solidFill>
                  <a:srgbClr val="0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43000"/>
            <a:ext cx="6019800" cy="47545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715962"/>
          </a:xfrm>
          <a:prstGeom prst="rect">
            <a:avLst/>
          </a:prstGeom>
        </p:spPr>
        <p:txBody>
          <a:bodyPr anchor="ctr"/>
          <a:lstStyle>
            <a:lvl1pPr>
              <a:defRPr sz="2800">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069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a:prstGeom prst="rect">
            <a:avLst/>
          </a:prstGeom>
        </p:spPr>
        <p:txBody>
          <a:bodyPr anchor="ctr"/>
          <a:lstStyle>
            <a:lvl1pPr>
              <a:defRPr sz="2800">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525963"/>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715962"/>
          </a:xfrm>
          <a:prstGeom prst="rect">
            <a:avLst/>
          </a:prstGeom>
        </p:spPr>
        <p:txBody>
          <a:bodyPr anchor="ctr"/>
          <a:lstStyle>
            <a:lvl1pPr>
              <a:defRPr sz="2800">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803275"/>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46275"/>
            <a:ext cx="4040188"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803275"/>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46275"/>
            <a:ext cx="4041775"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715962"/>
          </a:xfrm>
          <a:prstGeom prst="rect">
            <a:avLst/>
          </a:prstGeom>
        </p:spPr>
        <p:txBody>
          <a:bodyPr anchor="ctr"/>
          <a:lstStyle>
            <a:lvl1pPr>
              <a:defRPr sz="2800">
                <a:solidFill>
                  <a:srgbClr val="0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0960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0960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781050"/>
          </a:xfrm>
          <a:prstGeom prst="rect">
            <a:avLst/>
          </a:prstGeo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1"/>
            <a:ext cx="5111750" cy="4724400"/>
          </a:xfrm>
          <a:prstGeom prst="rect">
            <a:avLst/>
          </a:prstGeo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33538"/>
            <a:ext cx="3008313" cy="39163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6553200" y="6172200"/>
            <a:ext cx="2133600" cy="365125"/>
          </a:xfrm>
          <a:prstGeom prst="rect">
            <a:avLst/>
          </a:prstGeom>
        </p:spPr>
        <p:txBody>
          <a:bodyPr/>
          <a:lstStyle/>
          <a:p>
            <a:fld id="{24D4686A-BB17-43ED-A866-258CC15EE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a:prstGeom prst="rect">
            <a:avLst/>
          </a:prstGeo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43000"/>
            <a:ext cx="5486400" cy="3355974"/>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87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172200"/>
            <a:ext cx="2133600" cy="365125"/>
          </a:xfrm>
          <a:prstGeom prst="rect">
            <a:avLst/>
          </a:prstGeom>
        </p:spPr>
        <p:txBody>
          <a:bodyPr/>
          <a:lstStyle>
            <a:lvl1pPr>
              <a:defRPr>
                <a:solidFill>
                  <a:srgbClr val="000000"/>
                </a:solidFill>
              </a:defRPr>
            </a:lvl1pPr>
          </a:lstStyle>
          <a:p>
            <a:fld id="{24D4686A-BB17-43ED-A866-258CC15EEF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bg1.png"/>
          <p:cNvPicPr>
            <a:picLocks noChangeAspect="1"/>
          </p:cNvPicPr>
          <p:nvPr userDrawn="1"/>
        </p:nvPicPr>
        <p:blipFill>
          <a:blip r:embed="rId13"/>
          <a:stretch>
            <a:fillRect/>
          </a:stretch>
        </p:blipFill>
        <p:spPr>
          <a:xfrm>
            <a:off x="0" y="207627"/>
            <a:ext cx="9144000" cy="6442745"/>
          </a:xfrm>
          <a:prstGeom prst="rect">
            <a:avLst/>
          </a:prstGeom>
        </p:spPr>
      </p:pic>
      <p:sp>
        <p:nvSpPr>
          <p:cNvPr id="3" name="Slide Number Placeholder 5"/>
          <p:cNvSpPr>
            <a:spLocks noGrp="1"/>
          </p:cNvSpPr>
          <p:nvPr>
            <p:ph type="sldNum" sz="quarter" idx="4"/>
          </p:nvPr>
        </p:nvSpPr>
        <p:spPr>
          <a:xfrm>
            <a:off x="6553200" y="6172200"/>
            <a:ext cx="2133600" cy="365125"/>
          </a:xfrm>
          <a:prstGeom prst="rect">
            <a:avLst/>
          </a:prstGeom>
        </p:spPr>
        <p:txBody>
          <a:bodyPr/>
          <a:lstStyle>
            <a:lvl1pPr algn="r">
              <a:defRPr>
                <a:solidFill>
                  <a:srgbClr val="000000"/>
                </a:solidFill>
              </a:defRPr>
            </a:lvl1pPr>
          </a:lstStyle>
          <a:p>
            <a:fld id="{24D4686A-BB17-43ED-A866-258CC15EEF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3.png"/><Relationship Id="rId9" Type="http://schemas.openxmlformats.org/officeDocument/2006/relationships/image" Target="../media/image21.png"/><Relationship Id="rId10" Type="http://schemas.openxmlformats.org/officeDocument/2006/relationships/image" Target="../media/image24.png"/></Relationships>
</file>

<file path=ppt/slides/_rels/slide12.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35.png"/><Relationship Id="rId1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3.png"/><Relationship Id="rId9" Type="http://schemas.openxmlformats.org/officeDocument/2006/relationships/image" Target="../media/image32.png"/><Relationship Id="rId10"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nMobi.com/SiliconIndiaDevs" TargetMode="Externa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png"/>
          <p:cNvPicPr>
            <a:picLocks noChangeAspect="1"/>
          </p:cNvPicPr>
          <p:nvPr/>
        </p:nvPicPr>
        <p:blipFill>
          <a:blip r:embed="rId3"/>
          <a:stretch>
            <a:fillRect/>
          </a:stretch>
        </p:blipFill>
        <p:spPr>
          <a:xfrm>
            <a:off x="0" y="152400"/>
            <a:ext cx="9144000" cy="6478406"/>
          </a:xfrm>
          <a:prstGeom prst="rect">
            <a:avLst/>
          </a:prstGeom>
        </p:spPr>
      </p:pic>
      <p:sp>
        <p:nvSpPr>
          <p:cNvPr id="12" name="Title 1"/>
          <p:cNvSpPr>
            <a:spLocks noGrp="1"/>
          </p:cNvSpPr>
          <p:nvPr>
            <p:ph type="ctrTitle" idx="4294967295"/>
          </p:nvPr>
        </p:nvSpPr>
        <p:spPr bwMode="auto">
          <a:xfrm>
            <a:off x="228600" y="2438400"/>
            <a:ext cx="5562600" cy="1066800"/>
          </a:xfrm>
          <a:prstGeom prst="rect">
            <a:avLst/>
          </a:prstGeom>
          <a:noFill/>
          <a:ln>
            <a:miter lim="800000"/>
            <a:headEnd/>
            <a:tailEnd/>
          </a:ln>
        </p:spPr>
        <p:txBody>
          <a:bodyPr anchor="ctr">
            <a:prstTxWarp prst="textNoShape">
              <a:avLst/>
            </a:prstTxWarp>
          </a:bodyPr>
          <a:lstStyle/>
          <a:p>
            <a:pPr algn="r" eaLnBrk="1" hangingPunct="1">
              <a:spcAft>
                <a:spcPts val="2400"/>
              </a:spcAft>
            </a:pPr>
            <a:r>
              <a:rPr lang="en-US" sz="1400" b="1" dirty="0" smtClean="0">
                <a:solidFill>
                  <a:schemeClr val="bg1"/>
                </a:solidFill>
                <a:ea typeface="Helvetica" charset="0"/>
              </a:rPr>
              <a:t>Evolution of Mobile Development</a:t>
            </a:r>
            <a:endParaRPr lang="en-US" sz="1400" dirty="0">
              <a:solidFill>
                <a:schemeClr val="bg1"/>
              </a:solidFill>
              <a:ea typeface="Helvetica" charset="0"/>
            </a:endParaRPr>
          </a:p>
        </p:txBody>
      </p:sp>
      <p:sp>
        <p:nvSpPr>
          <p:cNvPr id="11" name="TextBox 10"/>
          <p:cNvSpPr txBox="1"/>
          <p:nvPr/>
        </p:nvSpPr>
        <p:spPr>
          <a:xfrm>
            <a:off x="3124200" y="609600"/>
            <a:ext cx="5486400" cy="954107"/>
          </a:xfrm>
          <a:prstGeom prst="rect">
            <a:avLst/>
          </a:prstGeom>
          <a:noFill/>
        </p:spPr>
        <p:txBody>
          <a:bodyPr wrap="square" rtlCol="0">
            <a:spAutoFit/>
          </a:bodyPr>
          <a:lstStyle/>
          <a:p>
            <a:pPr algn="r"/>
            <a:r>
              <a:rPr lang="en-US" sz="2800" b="1" dirty="0" smtClean="0">
                <a:solidFill>
                  <a:schemeClr val="bg1"/>
                </a:solidFill>
                <a:latin typeface="Arial"/>
                <a:ea typeface="Helvetica" charset="0"/>
                <a:cs typeface="Arial"/>
              </a:rPr>
              <a:t>World’s Largest Independent</a:t>
            </a:r>
          </a:p>
          <a:p>
            <a:pPr algn="r"/>
            <a:r>
              <a:rPr lang="en-US" sz="2800" b="1" dirty="0" smtClean="0">
                <a:solidFill>
                  <a:schemeClr val="bg1"/>
                </a:solidFill>
                <a:latin typeface="Arial"/>
                <a:ea typeface="Helvetica" charset="0"/>
                <a:cs typeface="Arial"/>
              </a:rPr>
              <a:t>Mobile Ad Network</a:t>
            </a:r>
            <a:endParaRPr lang="en-US" sz="2800" dirty="0">
              <a:latin typeface="Arial"/>
              <a:cs typeface="Arial"/>
            </a:endParaRPr>
          </a:p>
        </p:txBody>
      </p:sp>
      <p:sp>
        <p:nvSpPr>
          <p:cNvPr id="14" name="TextBox 13"/>
          <p:cNvSpPr txBox="1"/>
          <p:nvPr/>
        </p:nvSpPr>
        <p:spPr>
          <a:xfrm>
            <a:off x="-9738531" y="3276600"/>
            <a:ext cx="15522204" cy="738664"/>
          </a:xfrm>
          <a:prstGeom prst="rect">
            <a:avLst/>
          </a:prstGeom>
          <a:noFill/>
        </p:spPr>
        <p:txBody>
          <a:bodyPr wrap="none" rtlCol="0">
            <a:spAutoFit/>
          </a:bodyPr>
          <a:lstStyle/>
          <a:p>
            <a:pPr algn="r"/>
            <a:r>
              <a:rPr lang="en-US" sz="1400" i="1" dirty="0" err="1" smtClean="0">
                <a:solidFill>
                  <a:schemeClr val="bg1"/>
                </a:solidFill>
                <a:latin typeface="Arial"/>
                <a:ea typeface="Helvetica" charset="0"/>
                <a:cs typeface="Arial"/>
              </a:rPr>
              <a:t>Mohit</a:t>
            </a:r>
            <a:r>
              <a:rPr lang="en-US" sz="1400" i="1" dirty="0" smtClean="0">
                <a:solidFill>
                  <a:schemeClr val="bg1"/>
                </a:solidFill>
                <a:latin typeface="Arial"/>
                <a:ea typeface="Helvetica" charset="0"/>
                <a:cs typeface="Arial"/>
              </a:rPr>
              <a:t> </a:t>
            </a:r>
            <a:r>
              <a:rPr lang="en-US" sz="1400" i="1" dirty="0" err="1" smtClean="0">
                <a:solidFill>
                  <a:schemeClr val="bg1"/>
                </a:solidFill>
                <a:latin typeface="Arial"/>
                <a:ea typeface="Helvetica" charset="0"/>
                <a:cs typeface="Arial"/>
              </a:rPr>
              <a:t>Saxena</a:t>
            </a:r>
            <a:endParaRPr lang="en-US" sz="1400" i="1" dirty="0" smtClean="0">
              <a:solidFill>
                <a:schemeClr val="bg1"/>
              </a:solidFill>
              <a:latin typeface="Arial"/>
              <a:ea typeface="Helvetica" charset="0"/>
              <a:cs typeface="Arial"/>
            </a:endParaRPr>
          </a:p>
          <a:p>
            <a:pPr algn="r"/>
            <a:r>
              <a:rPr lang="en-US" sz="1400" i="1" dirty="0" smtClean="0">
                <a:solidFill>
                  <a:schemeClr val="bg1"/>
                </a:solidFill>
                <a:latin typeface="Arial"/>
                <a:ea typeface="Helvetica" charset="0"/>
                <a:cs typeface="Arial"/>
              </a:rPr>
              <a:t>Technology Founder &amp; VP Technology</a:t>
            </a:r>
          </a:p>
          <a:p>
            <a:pPr algn="r"/>
            <a:r>
              <a:rPr lang="en-US" sz="1400" i="1" dirty="0" smtClean="0">
                <a:solidFill>
                  <a:schemeClr val="bg1"/>
                </a:solidFill>
                <a:latin typeface="Arial"/>
                <a:ea typeface="Helvetica" charset="0"/>
                <a:cs typeface="Arial"/>
              </a:rPr>
              <a:t>InMobi</a:t>
            </a:r>
            <a:endParaRPr lang="en-US" sz="1200" i="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Growth of Mobile Apps</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10</a:t>
            </a:fld>
            <a:endParaRPr lang="en-US"/>
          </a:p>
        </p:txBody>
      </p:sp>
      <p:pic>
        <p:nvPicPr>
          <p:cNvPr id="7" name="Picture 6"/>
          <p:cNvPicPr>
            <a:picLocks noChangeAspect="1"/>
          </p:cNvPicPr>
          <p:nvPr/>
        </p:nvPicPr>
        <p:blipFill rotWithShape="1">
          <a:blip r:embed="rId3"/>
          <a:srcRect l="23104" t="14991" r="24479" b="20640"/>
          <a:stretch/>
        </p:blipFill>
        <p:spPr>
          <a:xfrm>
            <a:off x="670680" y="1202080"/>
            <a:ext cx="2743200" cy="4767286"/>
          </a:xfrm>
          <a:prstGeom prst="rect">
            <a:avLst/>
          </a:prstGeom>
        </p:spPr>
      </p:pic>
      <p:sp>
        <p:nvSpPr>
          <p:cNvPr id="8" name="Oval 7"/>
          <p:cNvSpPr/>
          <p:nvPr/>
        </p:nvSpPr>
        <p:spPr>
          <a:xfrm>
            <a:off x="381000" y="4419600"/>
            <a:ext cx="3276600" cy="990600"/>
          </a:xfrm>
          <a:prstGeom prst="ellipse">
            <a:avLst/>
          </a:prstGeom>
          <a:noFill/>
          <a:ln w="57150" cmpd="sng">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4419600" y="1295399"/>
            <a:ext cx="3657600" cy="4652579"/>
          </a:xfrm>
          <a:prstGeom prst="rect">
            <a:avLst/>
          </a:prstGeom>
        </p:spPr>
      </p:pic>
      <p:sp>
        <p:nvSpPr>
          <p:cNvPr id="9" name="Oval 8"/>
          <p:cNvSpPr/>
          <p:nvPr/>
        </p:nvSpPr>
        <p:spPr>
          <a:xfrm>
            <a:off x="4098519" y="1785160"/>
            <a:ext cx="4343400" cy="990600"/>
          </a:xfrm>
          <a:prstGeom prst="ellipse">
            <a:avLst/>
          </a:prstGeom>
          <a:noFill/>
          <a:ln w="57150" cmpd="sng">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352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Earn Money with an Ad Network</a:t>
            </a:r>
            <a:endParaRPr lang="en-US" dirty="0"/>
          </a:p>
        </p:txBody>
      </p:sp>
      <p:graphicFrame>
        <p:nvGraphicFramePr>
          <p:cNvPr id="47" name="Content Placeholder 2"/>
          <p:cNvGraphicFramePr>
            <a:graphicFrameLocks noGrp="1"/>
          </p:cNvGraphicFramePr>
          <p:nvPr>
            <p:ph idx="1"/>
            <p:extLst>
              <p:ext uri="{D42A27DB-BD31-4B8C-83A1-F6EECF244321}">
                <p14:modId xmlns:p14="http://schemas.microsoft.com/office/powerpoint/2010/main" val="3765362770"/>
              </p:ext>
            </p:extLst>
          </p:nvPr>
        </p:nvGraphicFramePr>
        <p:xfrm>
          <a:off x="457200" y="1066801"/>
          <a:ext cx="8229600" cy="228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Rectangle 48"/>
          <p:cNvSpPr/>
          <p:nvPr/>
        </p:nvSpPr>
        <p:spPr>
          <a:xfrm>
            <a:off x="838200" y="2895600"/>
            <a:ext cx="1828800" cy="2362200"/>
          </a:xfrm>
          <a:prstGeom prst="rect">
            <a:avLst/>
          </a:prstGeom>
          <a:solidFill>
            <a:srgbClr val="FFFFFF"/>
          </a:solidFill>
          <a:ln w="9525" cap="flat" cmpd="sng" algn="ctr">
            <a:solidFill>
              <a:schemeClr val="accent4">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0" name="Rectangle 49"/>
          <p:cNvSpPr/>
          <p:nvPr/>
        </p:nvSpPr>
        <p:spPr>
          <a:xfrm>
            <a:off x="2667000" y="2895600"/>
            <a:ext cx="1828800" cy="23622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Rectangle 50"/>
          <p:cNvSpPr/>
          <p:nvPr/>
        </p:nvSpPr>
        <p:spPr>
          <a:xfrm>
            <a:off x="4495800" y="2895600"/>
            <a:ext cx="1810544" cy="2362200"/>
          </a:xfrm>
          <a:prstGeom prst="rect">
            <a:avLst/>
          </a:prstGeom>
          <a:solidFill>
            <a:srgbClr val="FFFFFF"/>
          </a:solidFill>
          <a:ln w="9525" cap="flat" cmpd="sng" algn="ctr">
            <a:solidFill>
              <a:schemeClr val="bg2">
                <a:lumMod val="60000"/>
                <a:lumOff val="4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2" name="Rectangle 51"/>
          <p:cNvSpPr/>
          <p:nvPr/>
        </p:nvSpPr>
        <p:spPr>
          <a:xfrm>
            <a:off x="6324600" y="2895600"/>
            <a:ext cx="1828800" cy="2362200"/>
          </a:xfrm>
          <a:prstGeom prst="rect">
            <a:avLst/>
          </a:prstGeom>
          <a:solidFill>
            <a:srgbClr val="FFFFFF"/>
          </a:solidFill>
          <a:ln w="9525" cap="flat" cmpd="sng" algn="ctr">
            <a:solidFill>
              <a:schemeClr val="accent5">
                <a:lumMod val="60000"/>
                <a:lumOff val="4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9" name="Picture 58" descr="InMobi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2900" y="3759165"/>
            <a:ext cx="1384300" cy="527050"/>
          </a:xfrm>
          <a:prstGeom prst="rect">
            <a:avLst/>
          </a:prstGeom>
        </p:spPr>
      </p:pic>
      <p:pic>
        <p:nvPicPr>
          <p:cNvPr id="63" name="Picture 62"/>
          <p:cNvPicPr>
            <a:picLocks noChangeAspect="1"/>
          </p:cNvPicPr>
          <p:nvPr/>
        </p:nvPicPr>
        <p:blipFill rotWithShape="1">
          <a:blip r:embed="rId9"/>
          <a:srcRect l="22900" t="14445" r="24095" b="20728"/>
          <a:stretch/>
        </p:blipFill>
        <p:spPr>
          <a:xfrm>
            <a:off x="7315200" y="2955850"/>
            <a:ext cx="762000" cy="1318837"/>
          </a:xfrm>
          <a:prstGeom prst="rect">
            <a:avLst/>
          </a:prstGeom>
        </p:spPr>
      </p:pic>
      <p:sp>
        <p:nvSpPr>
          <p:cNvPr id="65" name="Rectangle 64"/>
          <p:cNvSpPr/>
          <p:nvPr/>
        </p:nvSpPr>
        <p:spPr>
          <a:xfrm>
            <a:off x="2514600" y="1371600"/>
            <a:ext cx="3886200" cy="4191000"/>
          </a:xfrm>
          <a:prstGeom prst="rect">
            <a:avLst/>
          </a:prstGeom>
          <a:noFill/>
          <a:ln w="28575" cap="flat" cmpd="sng" algn="ctr">
            <a:solidFill>
              <a:srgbClr val="C0504D">
                <a:lumMod val="75000"/>
              </a:srgbClr>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10"/>
          <a:stretch>
            <a:fillRect/>
          </a:stretch>
        </p:blipFill>
        <p:spPr>
          <a:xfrm>
            <a:off x="4697043" y="3048000"/>
            <a:ext cx="609600" cy="609600"/>
          </a:xfrm>
          <a:prstGeom prst="rect">
            <a:avLst/>
          </a:prstGeom>
        </p:spPr>
      </p:pic>
      <p:pic>
        <p:nvPicPr>
          <p:cNvPr id="19" name="Picture 18"/>
          <p:cNvPicPr>
            <a:picLocks noChangeAspect="1"/>
          </p:cNvPicPr>
          <p:nvPr/>
        </p:nvPicPr>
        <p:blipFill>
          <a:blip r:embed="rId11"/>
          <a:stretch>
            <a:fillRect/>
          </a:stretch>
        </p:blipFill>
        <p:spPr>
          <a:xfrm>
            <a:off x="5502681" y="4387040"/>
            <a:ext cx="685800" cy="685800"/>
          </a:xfrm>
          <a:prstGeom prst="rect">
            <a:avLst/>
          </a:prstGeom>
        </p:spPr>
      </p:pic>
      <p:pic>
        <p:nvPicPr>
          <p:cNvPr id="20" name="Picture 19"/>
          <p:cNvPicPr>
            <a:picLocks noChangeAspect="1"/>
          </p:cNvPicPr>
          <p:nvPr/>
        </p:nvPicPr>
        <p:blipFill>
          <a:blip r:embed="rId12"/>
          <a:stretch>
            <a:fillRect/>
          </a:stretch>
        </p:blipFill>
        <p:spPr>
          <a:xfrm>
            <a:off x="5551524" y="3064280"/>
            <a:ext cx="622300" cy="622300"/>
          </a:xfrm>
          <a:prstGeom prst="rect">
            <a:avLst/>
          </a:prstGeom>
        </p:spPr>
      </p:pic>
      <p:pic>
        <p:nvPicPr>
          <p:cNvPr id="21" name="Picture 20"/>
          <p:cNvPicPr>
            <a:picLocks noChangeAspect="1"/>
          </p:cNvPicPr>
          <p:nvPr/>
        </p:nvPicPr>
        <p:blipFill>
          <a:blip r:embed="rId13"/>
          <a:stretch>
            <a:fillRect/>
          </a:stretch>
        </p:blipFill>
        <p:spPr>
          <a:xfrm>
            <a:off x="4729605" y="3810000"/>
            <a:ext cx="1447800" cy="496711"/>
          </a:xfrm>
          <a:prstGeom prst="rect">
            <a:avLst/>
          </a:prstGeom>
        </p:spPr>
      </p:pic>
      <p:pic>
        <p:nvPicPr>
          <p:cNvPr id="22" name="Picture 21"/>
          <p:cNvPicPr>
            <a:picLocks noChangeAspect="1"/>
          </p:cNvPicPr>
          <p:nvPr/>
        </p:nvPicPr>
        <p:blipFill rotWithShape="1">
          <a:blip r:embed="rId14"/>
          <a:srcRect l="16627" t="7298" r="15561" b="5480"/>
          <a:stretch/>
        </p:blipFill>
        <p:spPr>
          <a:xfrm>
            <a:off x="4697043" y="4392240"/>
            <a:ext cx="745465" cy="718205"/>
          </a:xfrm>
          <a:prstGeom prst="rect">
            <a:avLst/>
          </a:prstGeom>
        </p:spPr>
      </p:pic>
      <p:pic>
        <p:nvPicPr>
          <p:cNvPr id="23" name="Picture 13"/>
          <p:cNvPicPr>
            <a:picLocks noChangeAspect="1"/>
          </p:cNvPicPr>
          <p:nvPr/>
        </p:nvPicPr>
        <p:blipFill>
          <a:blip r:embed="rId15"/>
          <a:srcRect/>
          <a:stretch>
            <a:fillRect/>
          </a:stretch>
        </p:blipFill>
        <p:spPr bwMode="auto">
          <a:xfrm>
            <a:off x="1219200" y="3048000"/>
            <a:ext cx="949558" cy="623995"/>
          </a:xfrm>
          <a:prstGeom prst="rect">
            <a:avLst/>
          </a:prstGeom>
          <a:noFill/>
          <a:ln w="9525">
            <a:noFill/>
            <a:miter lim="800000"/>
            <a:headEnd/>
            <a:tailEnd/>
          </a:ln>
        </p:spPr>
      </p:pic>
      <p:pic>
        <p:nvPicPr>
          <p:cNvPr id="24" name="Picture 23"/>
          <p:cNvPicPr>
            <a:picLocks noChangeAspect="1" noChangeArrowheads="1"/>
          </p:cNvPicPr>
          <p:nvPr/>
        </p:nvPicPr>
        <p:blipFill>
          <a:blip r:embed="rId16"/>
          <a:srcRect/>
          <a:stretch>
            <a:fillRect/>
          </a:stretch>
        </p:blipFill>
        <p:spPr bwMode="auto">
          <a:xfrm>
            <a:off x="1219200" y="3886200"/>
            <a:ext cx="1010383" cy="447677"/>
          </a:xfrm>
          <a:prstGeom prst="rect">
            <a:avLst/>
          </a:prstGeom>
          <a:noFill/>
          <a:ln w="9525">
            <a:noFill/>
            <a:miter lim="800000"/>
            <a:headEnd/>
            <a:tailEnd/>
          </a:ln>
        </p:spPr>
      </p:pic>
      <p:pic>
        <p:nvPicPr>
          <p:cNvPr id="25" name="Picture 28"/>
          <p:cNvPicPr>
            <a:picLocks noChangeAspect="1"/>
          </p:cNvPicPr>
          <p:nvPr/>
        </p:nvPicPr>
        <p:blipFill>
          <a:blip r:embed="rId17"/>
          <a:srcRect t="2859" b="18056"/>
          <a:stretch>
            <a:fillRect/>
          </a:stretch>
        </p:blipFill>
        <p:spPr bwMode="auto">
          <a:xfrm>
            <a:off x="1295400" y="4572000"/>
            <a:ext cx="732515" cy="536575"/>
          </a:xfrm>
          <a:prstGeom prst="rect">
            <a:avLst/>
          </a:prstGeom>
          <a:noFill/>
          <a:ln w="9525">
            <a:noFill/>
            <a:miter lim="800000"/>
            <a:headEnd/>
            <a:tailEnd/>
          </a:ln>
        </p:spPr>
      </p:pic>
      <p:pic>
        <p:nvPicPr>
          <p:cNvPr id="26" name="Picture 25"/>
          <p:cNvPicPr>
            <a:picLocks noChangeAspect="1"/>
          </p:cNvPicPr>
          <p:nvPr/>
        </p:nvPicPr>
        <p:blipFill>
          <a:blip r:embed="rId18"/>
          <a:stretch>
            <a:fillRect/>
          </a:stretch>
        </p:blipFill>
        <p:spPr>
          <a:xfrm>
            <a:off x="6400800" y="3946634"/>
            <a:ext cx="914400" cy="1163144"/>
          </a:xfrm>
          <a:prstGeom prst="rect">
            <a:avLst/>
          </a:prstGeom>
        </p:spPr>
      </p:pic>
    </p:spTree>
    <p:extLst>
      <p:ext uri="{BB962C8B-B14F-4D97-AF65-F5344CB8AC3E}">
        <p14:creationId xmlns:p14="http://schemas.microsoft.com/office/powerpoint/2010/main" val="36464413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Promote Your App with an Ad Network</a:t>
            </a:r>
            <a:endParaRPr lang="en-US" dirty="0"/>
          </a:p>
        </p:txBody>
      </p:sp>
      <p:graphicFrame>
        <p:nvGraphicFramePr>
          <p:cNvPr id="47" name="Content Placeholder 2"/>
          <p:cNvGraphicFramePr>
            <a:graphicFrameLocks noGrp="1"/>
          </p:cNvGraphicFramePr>
          <p:nvPr>
            <p:ph idx="1"/>
            <p:extLst>
              <p:ext uri="{D42A27DB-BD31-4B8C-83A1-F6EECF244321}">
                <p14:modId xmlns:p14="http://schemas.microsoft.com/office/powerpoint/2010/main" val="2082099950"/>
              </p:ext>
            </p:extLst>
          </p:nvPr>
        </p:nvGraphicFramePr>
        <p:xfrm>
          <a:off x="457200" y="1066801"/>
          <a:ext cx="8229600" cy="228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Rectangle 48"/>
          <p:cNvSpPr/>
          <p:nvPr/>
        </p:nvSpPr>
        <p:spPr>
          <a:xfrm>
            <a:off x="838200" y="2895600"/>
            <a:ext cx="1828800" cy="2362200"/>
          </a:xfrm>
          <a:prstGeom prst="rect">
            <a:avLst/>
          </a:prstGeom>
          <a:solidFill>
            <a:srgbClr val="FFFFFF"/>
          </a:solidFill>
          <a:ln w="9525" cap="flat" cmpd="sng" algn="ctr">
            <a:solidFill>
              <a:schemeClr val="accent4">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0" name="Rectangle 49"/>
          <p:cNvSpPr/>
          <p:nvPr/>
        </p:nvSpPr>
        <p:spPr>
          <a:xfrm>
            <a:off x="2667000" y="2895600"/>
            <a:ext cx="1828800" cy="23622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Rectangle 50"/>
          <p:cNvSpPr/>
          <p:nvPr/>
        </p:nvSpPr>
        <p:spPr>
          <a:xfrm>
            <a:off x="4495800" y="2895600"/>
            <a:ext cx="1810544" cy="2362200"/>
          </a:xfrm>
          <a:prstGeom prst="rect">
            <a:avLst/>
          </a:prstGeom>
          <a:solidFill>
            <a:srgbClr val="FFFFFF"/>
          </a:solidFill>
          <a:ln w="9525" cap="flat" cmpd="sng" algn="ctr">
            <a:solidFill>
              <a:schemeClr val="bg2">
                <a:lumMod val="60000"/>
                <a:lumOff val="4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2" name="Rectangle 51"/>
          <p:cNvSpPr/>
          <p:nvPr/>
        </p:nvSpPr>
        <p:spPr>
          <a:xfrm>
            <a:off x="6324600" y="2895600"/>
            <a:ext cx="1828800" cy="2362200"/>
          </a:xfrm>
          <a:prstGeom prst="rect">
            <a:avLst/>
          </a:prstGeom>
          <a:solidFill>
            <a:srgbClr val="FFFFFF"/>
          </a:solidFill>
          <a:ln w="9525" cap="flat" cmpd="sng" algn="ctr">
            <a:solidFill>
              <a:schemeClr val="accent5">
                <a:lumMod val="60000"/>
                <a:lumOff val="4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9" name="Picture 58" descr="InMobi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2900" y="3759165"/>
            <a:ext cx="1384300" cy="527050"/>
          </a:xfrm>
          <a:prstGeom prst="rect">
            <a:avLst/>
          </a:prstGeom>
        </p:spPr>
      </p:pic>
      <p:pic>
        <p:nvPicPr>
          <p:cNvPr id="60" name="Picture 59"/>
          <p:cNvPicPr>
            <a:picLocks noChangeAspect="1"/>
          </p:cNvPicPr>
          <p:nvPr/>
        </p:nvPicPr>
        <p:blipFill>
          <a:blip r:embed="rId9"/>
          <a:stretch>
            <a:fillRect/>
          </a:stretch>
        </p:blipFill>
        <p:spPr>
          <a:xfrm>
            <a:off x="4809719" y="4768342"/>
            <a:ext cx="1372936" cy="260858"/>
          </a:xfrm>
          <a:prstGeom prst="rect">
            <a:avLst/>
          </a:prstGeom>
        </p:spPr>
      </p:pic>
      <p:pic>
        <p:nvPicPr>
          <p:cNvPr id="61" name="Picture 60"/>
          <p:cNvPicPr>
            <a:picLocks noChangeAspect="1"/>
          </p:cNvPicPr>
          <p:nvPr/>
        </p:nvPicPr>
        <p:blipFill>
          <a:blip r:embed="rId10"/>
          <a:stretch>
            <a:fillRect/>
          </a:stretch>
        </p:blipFill>
        <p:spPr>
          <a:xfrm>
            <a:off x="4809719" y="3904674"/>
            <a:ext cx="1422400" cy="402566"/>
          </a:xfrm>
          <a:prstGeom prst="rect">
            <a:avLst/>
          </a:prstGeom>
        </p:spPr>
      </p:pic>
      <p:pic>
        <p:nvPicPr>
          <p:cNvPr id="62" name="Picture 61"/>
          <p:cNvPicPr>
            <a:picLocks noChangeAspect="1"/>
          </p:cNvPicPr>
          <p:nvPr/>
        </p:nvPicPr>
        <p:blipFill>
          <a:blip r:embed="rId11"/>
          <a:stretch>
            <a:fillRect/>
          </a:stretch>
        </p:blipFill>
        <p:spPr>
          <a:xfrm>
            <a:off x="4902017" y="2995233"/>
            <a:ext cx="1125823" cy="569861"/>
          </a:xfrm>
          <a:prstGeom prst="rect">
            <a:avLst/>
          </a:prstGeom>
        </p:spPr>
      </p:pic>
      <p:sp>
        <p:nvSpPr>
          <p:cNvPr id="65" name="Rectangle 64"/>
          <p:cNvSpPr/>
          <p:nvPr/>
        </p:nvSpPr>
        <p:spPr>
          <a:xfrm>
            <a:off x="762000" y="1371600"/>
            <a:ext cx="3844354" cy="4191000"/>
          </a:xfrm>
          <a:prstGeom prst="rect">
            <a:avLst/>
          </a:prstGeom>
          <a:noFill/>
          <a:ln w="28575" cap="flat" cmpd="sng" algn="ctr">
            <a:solidFill>
              <a:srgbClr val="C0504D">
                <a:lumMod val="75000"/>
              </a:srgbClr>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12"/>
          <a:stretch>
            <a:fillRect/>
          </a:stretch>
        </p:blipFill>
        <p:spPr>
          <a:xfrm>
            <a:off x="990600" y="3048000"/>
            <a:ext cx="609600" cy="609600"/>
          </a:xfrm>
          <a:prstGeom prst="rect">
            <a:avLst/>
          </a:prstGeom>
        </p:spPr>
      </p:pic>
      <p:pic>
        <p:nvPicPr>
          <p:cNvPr id="13" name="Picture 12"/>
          <p:cNvPicPr>
            <a:picLocks noChangeAspect="1"/>
          </p:cNvPicPr>
          <p:nvPr/>
        </p:nvPicPr>
        <p:blipFill>
          <a:blip r:embed="rId13"/>
          <a:stretch>
            <a:fillRect/>
          </a:stretch>
        </p:blipFill>
        <p:spPr>
          <a:xfrm>
            <a:off x="1796238" y="4387040"/>
            <a:ext cx="685800" cy="685800"/>
          </a:xfrm>
          <a:prstGeom prst="rect">
            <a:avLst/>
          </a:prstGeom>
        </p:spPr>
      </p:pic>
      <p:pic>
        <p:nvPicPr>
          <p:cNvPr id="14" name="Picture 13"/>
          <p:cNvPicPr>
            <a:picLocks noChangeAspect="1"/>
          </p:cNvPicPr>
          <p:nvPr/>
        </p:nvPicPr>
        <p:blipFill>
          <a:blip r:embed="rId14"/>
          <a:stretch>
            <a:fillRect/>
          </a:stretch>
        </p:blipFill>
        <p:spPr>
          <a:xfrm>
            <a:off x="1845081" y="3064280"/>
            <a:ext cx="622300" cy="622300"/>
          </a:xfrm>
          <a:prstGeom prst="rect">
            <a:avLst/>
          </a:prstGeom>
        </p:spPr>
      </p:pic>
      <p:pic>
        <p:nvPicPr>
          <p:cNvPr id="19" name="Picture 18"/>
          <p:cNvPicPr>
            <a:picLocks noChangeAspect="1"/>
          </p:cNvPicPr>
          <p:nvPr/>
        </p:nvPicPr>
        <p:blipFill>
          <a:blip r:embed="rId15"/>
          <a:stretch>
            <a:fillRect/>
          </a:stretch>
        </p:blipFill>
        <p:spPr>
          <a:xfrm>
            <a:off x="1023162" y="3810000"/>
            <a:ext cx="1447800" cy="496711"/>
          </a:xfrm>
          <a:prstGeom prst="rect">
            <a:avLst/>
          </a:prstGeom>
        </p:spPr>
      </p:pic>
      <p:pic>
        <p:nvPicPr>
          <p:cNvPr id="66" name="Picture 65"/>
          <p:cNvPicPr>
            <a:picLocks noChangeAspect="1"/>
          </p:cNvPicPr>
          <p:nvPr/>
        </p:nvPicPr>
        <p:blipFill rotWithShape="1">
          <a:blip r:embed="rId16"/>
          <a:srcRect l="16627" t="7298" r="15561" b="5480"/>
          <a:stretch/>
        </p:blipFill>
        <p:spPr>
          <a:xfrm>
            <a:off x="990600" y="4392240"/>
            <a:ext cx="745465" cy="718205"/>
          </a:xfrm>
          <a:prstGeom prst="rect">
            <a:avLst/>
          </a:prstGeom>
        </p:spPr>
      </p:pic>
      <p:pic>
        <p:nvPicPr>
          <p:cNvPr id="67" name="Picture 66"/>
          <p:cNvPicPr>
            <a:picLocks noChangeAspect="1"/>
          </p:cNvPicPr>
          <p:nvPr/>
        </p:nvPicPr>
        <p:blipFill>
          <a:blip r:embed="rId17"/>
          <a:stretch>
            <a:fillRect/>
          </a:stretch>
        </p:blipFill>
        <p:spPr>
          <a:xfrm>
            <a:off x="6477000" y="4098520"/>
            <a:ext cx="1600200" cy="1157720"/>
          </a:xfrm>
          <a:prstGeom prst="rect">
            <a:avLst/>
          </a:prstGeom>
        </p:spPr>
      </p:pic>
      <p:pic>
        <p:nvPicPr>
          <p:cNvPr id="68" name="Picture 67"/>
          <p:cNvPicPr>
            <a:picLocks noChangeAspect="1"/>
          </p:cNvPicPr>
          <p:nvPr/>
        </p:nvPicPr>
        <p:blipFill>
          <a:blip r:embed="rId18"/>
          <a:stretch>
            <a:fillRect/>
          </a:stretch>
        </p:blipFill>
        <p:spPr>
          <a:xfrm>
            <a:off x="6449643" y="2971800"/>
            <a:ext cx="1574800" cy="1136106"/>
          </a:xfrm>
          <a:prstGeom prst="rect">
            <a:avLst/>
          </a:prstGeom>
        </p:spPr>
      </p:pic>
    </p:spTree>
    <p:extLst>
      <p:ext uri="{BB962C8B-B14F-4D97-AF65-F5344CB8AC3E}">
        <p14:creationId xmlns:p14="http://schemas.microsoft.com/office/powerpoint/2010/main" val="39757542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Speed</a:t>
            </a:r>
            <a:endParaRPr lang="en-US" dirty="0"/>
          </a:p>
        </p:txBody>
      </p:sp>
      <p:pic>
        <p:nvPicPr>
          <p:cNvPr id="57" name="Picture 56" descr="map3.jpg"/>
          <p:cNvPicPr>
            <a:picLocks noChangeAspect="1"/>
          </p:cNvPicPr>
          <p:nvPr/>
        </p:nvPicPr>
        <p:blipFill>
          <a:blip r:embed="rId2"/>
          <a:stretch>
            <a:fillRect/>
          </a:stretch>
        </p:blipFill>
        <p:spPr>
          <a:xfrm>
            <a:off x="817504" y="2538460"/>
            <a:ext cx="6726295" cy="3481340"/>
          </a:xfrm>
          <a:prstGeom prst="rect">
            <a:avLst/>
          </a:prstGeom>
        </p:spPr>
      </p:pic>
      <p:sp>
        <p:nvSpPr>
          <p:cNvPr id="58" name="TextBox 57"/>
          <p:cNvSpPr txBox="1"/>
          <p:nvPr/>
        </p:nvSpPr>
        <p:spPr>
          <a:xfrm>
            <a:off x="740160" y="1033046"/>
            <a:ext cx="6172383" cy="400110"/>
          </a:xfrm>
          <a:prstGeom prst="rect">
            <a:avLst/>
          </a:prstGeom>
          <a:noFill/>
        </p:spPr>
        <p:txBody>
          <a:bodyPr wrap="none" rtlCol="0">
            <a:spAutoFit/>
          </a:bodyPr>
          <a:lstStyle/>
          <a:p>
            <a:pPr defTabSz="457200"/>
            <a:r>
              <a:rPr lang="en-US" sz="2000" dirty="0" smtClean="0">
                <a:solidFill>
                  <a:prstClr val="black"/>
                </a:solidFill>
                <a:latin typeface="Arial"/>
                <a:cs typeface="Arial"/>
              </a:rPr>
              <a:t>15,000 ads per second / 20 ms server response time</a:t>
            </a:r>
          </a:p>
        </p:txBody>
      </p:sp>
      <p:pic>
        <p:nvPicPr>
          <p:cNvPr id="59" name="Picture 58" descr="box.jpg"/>
          <p:cNvPicPr>
            <a:picLocks noChangeAspect="1"/>
          </p:cNvPicPr>
          <p:nvPr/>
        </p:nvPicPr>
        <p:blipFill>
          <a:blip r:embed="rId3"/>
          <a:stretch>
            <a:fillRect/>
          </a:stretch>
        </p:blipFill>
        <p:spPr>
          <a:xfrm>
            <a:off x="1274917" y="1405354"/>
            <a:ext cx="3220883" cy="1414046"/>
          </a:xfrm>
          <a:prstGeom prst="rect">
            <a:avLst/>
          </a:prstGeom>
        </p:spPr>
      </p:pic>
      <p:sp>
        <p:nvSpPr>
          <p:cNvPr id="60" name="TextBox 59"/>
          <p:cNvSpPr txBox="1"/>
          <p:nvPr/>
        </p:nvSpPr>
        <p:spPr>
          <a:xfrm>
            <a:off x="1427317" y="1793557"/>
            <a:ext cx="2743200" cy="646331"/>
          </a:xfrm>
          <a:prstGeom prst="rect">
            <a:avLst/>
          </a:prstGeom>
          <a:noFill/>
        </p:spPr>
        <p:txBody>
          <a:bodyPr wrap="square" rtlCol="0">
            <a:spAutoFit/>
          </a:bodyPr>
          <a:lstStyle/>
          <a:p>
            <a:pPr algn="r" defTabSz="457200"/>
            <a:r>
              <a:rPr lang="en-US" sz="1200" b="1" dirty="0" err="1" smtClean="0">
                <a:solidFill>
                  <a:srgbClr val="000000"/>
                </a:solidFill>
                <a:latin typeface="Arial"/>
                <a:cs typeface="Arial"/>
              </a:rPr>
              <a:t>InMobi</a:t>
            </a:r>
            <a:r>
              <a:rPr lang="en-US" sz="1200" dirty="0" smtClean="0">
                <a:solidFill>
                  <a:srgbClr val="000000"/>
                </a:solidFill>
                <a:latin typeface="Arial"/>
                <a:cs typeface="Arial"/>
              </a:rPr>
              <a:t> Daily Peak:</a:t>
            </a:r>
          </a:p>
          <a:p>
            <a:pPr algn="r" defTabSz="457200"/>
            <a:r>
              <a:rPr lang="en-US" sz="1200" dirty="0" smtClean="0">
                <a:solidFill>
                  <a:srgbClr val="000000"/>
                </a:solidFill>
                <a:latin typeface="Arial"/>
                <a:cs typeface="Arial"/>
              </a:rPr>
              <a:t>15,000 ads per second</a:t>
            </a:r>
          </a:p>
          <a:p>
            <a:pPr algn="r" defTabSz="457200"/>
            <a:r>
              <a:rPr lang="en-US" sz="1200" dirty="0" smtClean="0">
                <a:solidFill>
                  <a:srgbClr val="000000"/>
                </a:solidFill>
                <a:latin typeface="Arial"/>
                <a:cs typeface="Arial"/>
              </a:rPr>
              <a:t>average is 7,000 </a:t>
            </a:r>
            <a:endParaRPr lang="en-US" sz="1200" dirty="0" smtClean="0">
              <a:solidFill>
                <a:srgbClr val="000000"/>
              </a:solidFill>
              <a:latin typeface="Aial"/>
              <a:cs typeface="Aial"/>
            </a:endParaRPr>
          </a:p>
        </p:txBody>
      </p:sp>
      <p:pic>
        <p:nvPicPr>
          <p:cNvPr id="61" name="Picture 60" descr="box.jpg"/>
          <p:cNvPicPr>
            <a:picLocks noChangeAspect="1"/>
          </p:cNvPicPr>
          <p:nvPr/>
        </p:nvPicPr>
        <p:blipFill>
          <a:blip r:embed="rId3"/>
          <a:stretch>
            <a:fillRect/>
          </a:stretch>
        </p:blipFill>
        <p:spPr>
          <a:xfrm>
            <a:off x="4876800" y="1405354"/>
            <a:ext cx="3220883" cy="1414046"/>
          </a:xfrm>
          <a:prstGeom prst="rect">
            <a:avLst/>
          </a:prstGeom>
        </p:spPr>
      </p:pic>
      <p:sp>
        <p:nvSpPr>
          <p:cNvPr id="62" name="TextBox 61"/>
          <p:cNvSpPr txBox="1"/>
          <p:nvPr/>
        </p:nvSpPr>
        <p:spPr>
          <a:xfrm>
            <a:off x="5049683" y="1793557"/>
            <a:ext cx="2743200" cy="646331"/>
          </a:xfrm>
          <a:prstGeom prst="rect">
            <a:avLst/>
          </a:prstGeom>
          <a:noFill/>
        </p:spPr>
        <p:txBody>
          <a:bodyPr wrap="square" rtlCol="0">
            <a:spAutoFit/>
          </a:bodyPr>
          <a:lstStyle/>
          <a:p>
            <a:pPr algn="r" defTabSz="457200"/>
            <a:r>
              <a:rPr lang="en-US" sz="1200" b="1" dirty="0" smtClean="0">
                <a:solidFill>
                  <a:prstClr val="black"/>
                </a:solidFill>
                <a:latin typeface="Aial"/>
                <a:cs typeface="Aial"/>
              </a:rPr>
              <a:t>Twitter</a:t>
            </a:r>
            <a:r>
              <a:rPr lang="en-US" sz="1200" dirty="0" smtClean="0">
                <a:solidFill>
                  <a:prstClr val="black"/>
                </a:solidFill>
                <a:latin typeface="Aial"/>
                <a:cs typeface="Aial"/>
              </a:rPr>
              <a:t> All Time Peak:</a:t>
            </a:r>
          </a:p>
          <a:p>
            <a:pPr algn="r" defTabSz="457200"/>
            <a:r>
              <a:rPr lang="en-US" sz="1200" dirty="0" smtClean="0">
                <a:solidFill>
                  <a:prstClr val="black"/>
                </a:solidFill>
                <a:latin typeface="Aial"/>
                <a:cs typeface="Aial"/>
              </a:rPr>
              <a:t>World Cup 2010 was</a:t>
            </a:r>
          </a:p>
          <a:p>
            <a:pPr algn="r" defTabSz="457200"/>
            <a:r>
              <a:rPr lang="en-US" sz="1200" dirty="0" smtClean="0">
                <a:solidFill>
                  <a:prstClr val="black"/>
                </a:solidFill>
                <a:latin typeface="Aial"/>
                <a:cs typeface="Aial"/>
              </a:rPr>
              <a:t>2,940 tweets per second </a:t>
            </a:r>
          </a:p>
        </p:txBody>
      </p:sp>
      <p:pic>
        <p:nvPicPr>
          <p:cNvPr id="63" name="Picture 62"/>
          <p:cNvPicPr>
            <a:picLocks noChangeAspect="1"/>
          </p:cNvPicPr>
          <p:nvPr/>
        </p:nvPicPr>
        <p:blipFill>
          <a:blip r:embed="rId4"/>
          <a:stretch>
            <a:fillRect/>
          </a:stretch>
        </p:blipFill>
        <p:spPr>
          <a:xfrm>
            <a:off x="5354483" y="1793557"/>
            <a:ext cx="590550" cy="590550"/>
          </a:xfrm>
          <a:prstGeom prst="rect">
            <a:avLst/>
          </a:prstGeom>
        </p:spPr>
      </p:pic>
      <p:pic>
        <p:nvPicPr>
          <p:cNvPr id="64" name="Picture 63" descr="mlogo.jpg"/>
          <p:cNvPicPr>
            <a:picLocks noChangeAspect="1"/>
          </p:cNvPicPr>
          <p:nvPr/>
        </p:nvPicPr>
        <p:blipFill>
          <a:blip r:embed="rId5"/>
          <a:stretch>
            <a:fillRect/>
          </a:stretch>
        </p:blipFill>
        <p:spPr>
          <a:xfrm>
            <a:off x="1786225" y="1710154"/>
            <a:ext cx="713490" cy="754797"/>
          </a:xfrm>
          <a:prstGeom prst="rect">
            <a:avLst/>
          </a:prstGeom>
        </p:spPr>
      </p:pic>
      <p:sp>
        <p:nvSpPr>
          <p:cNvPr id="65" name="Oval 64"/>
          <p:cNvSpPr/>
          <p:nvPr/>
        </p:nvSpPr>
        <p:spPr>
          <a:xfrm>
            <a:off x="1847762" y="3662905"/>
            <a:ext cx="524509" cy="512316"/>
          </a:xfrm>
          <a:prstGeom prst="ellipse">
            <a:avLst/>
          </a:pr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66" name="Picture 65"/>
          <p:cNvPicPr>
            <a:picLocks noChangeAspect="1"/>
          </p:cNvPicPr>
          <p:nvPr/>
        </p:nvPicPr>
        <p:blipFill>
          <a:blip r:embed="rId6"/>
          <a:stretch>
            <a:fillRect/>
          </a:stretch>
        </p:blipFill>
        <p:spPr>
          <a:xfrm>
            <a:off x="1937078" y="3734127"/>
            <a:ext cx="319174" cy="319174"/>
          </a:xfrm>
          <a:prstGeom prst="rect">
            <a:avLst/>
          </a:prstGeom>
        </p:spPr>
      </p:pic>
      <p:sp>
        <p:nvSpPr>
          <p:cNvPr id="67" name="Oval 66"/>
          <p:cNvSpPr/>
          <p:nvPr/>
        </p:nvSpPr>
        <p:spPr>
          <a:xfrm>
            <a:off x="3447962" y="3358105"/>
            <a:ext cx="524509" cy="512316"/>
          </a:xfrm>
          <a:prstGeom prst="ellipse">
            <a:avLst/>
          </a:pr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68" name="Picture 67"/>
          <p:cNvPicPr>
            <a:picLocks noChangeAspect="1"/>
          </p:cNvPicPr>
          <p:nvPr/>
        </p:nvPicPr>
        <p:blipFill>
          <a:blip r:embed="rId6"/>
          <a:stretch>
            <a:fillRect/>
          </a:stretch>
        </p:blipFill>
        <p:spPr>
          <a:xfrm>
            <a:off x="3537278" y="3429327"/>
            <a:ext cx="319174" cy="319174"/>
          </a:xfrm>
          <a:prstGeom prst="rect">
            <a:avLst/>
          </a:prstGeom>
        </p:spPr>
      </p:pic>
      <p:sp>
        <p:nvSpPr>
          <p:cNvPr id="69" name="Oval 68"/>
          <p:cNvSpPr/>
          <p:nvPr/>
        </p:nvSpPr>
        <p:spPr>
          <a:xfrm>
            <a:off x="5048162" y="4272505"/>
            <a:ext cx="524509" cy="512316"/>
          </a:xfrm>
          <a:prstGeom prst="ellipse">
            <a:avLst/>
          </a:pr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70" name="Picture 69"/>
          <p:cNvPicPr>
            <a:picLocks noChangeAspect="1"/>
          </p:cNvPicPr>
          <p:nvPr/>
        </p:nvPicPr>
        <p:blipFill>
          <a:blip r:embed="rId6"/>
          <a:stretch>
            <a:fillRect/>
          </a:stretch>
        </p:blipFill>
        <p:spPr>
          <a:xfrm>
            <a:off x="5137478" y="4343727"/>
            <a:ext cx="319174" cy="319174"/>
          </a:xfrm>
          <a:prstGeom prst="rect">
            <a:avLst/>
          </a:prstGeom>
        </p:spPr>
      </p:pic>
      <p:sp>
        <p:nvSpPr>
          <p:cNvPr id="71" name="Oval 70"/>
          <p:cNvSpPr/>
          <p:nvPr/>
        </p:nvSpPr>
        <p:spPr>
          <a:xfrm>
            <a:off x="6403983" y="3739105"/>
            <a:ext cx="524509" cy="512316"/>
          </a:xfrm>
          <a:prstGeom prst="ellipse">
            <a:avLst/>
          </a:pr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72" name="Picture 71"/>
          <p:cNvPicPr>
            <a:picLocks noChangeAspect="1"/>
          </p:cNvPicPr>
          <p:nvPr/>
        </p:nvPicPr>
        <p:blipFill>
          <a:blip r:embed="rId6"/>
          <a:stretch>
            <a:fillRect/>
          </a:stretch>
        </p:blipFill>
        <p:spPr>
          <a:xfrm>
            <a:off x="6493299" y="3810327"/>
            <a:ext cx="319174" cy="319174"/>
          </a:xfrm>
          <a:prstGeom prst="rect">
            <a:avLst/>
          </a:prstGeom>
        </p:spPr>
      </p:pic>
      <p:sp>
        <p:nvSpPr>
          <p:cNvPr id="73" name="Content Placeholder 2"/>
          <p:cNvSpPr txBox="1">
            <a:spLocks/>
          </p:cNvSpPr>
          <p:nvPr/>
        </p:nvSpPr>
        <p:spPr>
          <a:xfrm>
            <a:off x="6781800" y="2667000"/>
            <a:ext cx="1676400" cy="1676400"/>
          </a:xfrm>
          <a:prstGeom prst="rect">
            <a:avLst/>
          </a:prstGeom>
        </p:spPr>
        <p:txBody>
          <a:bodyPr vert="horz" lIns="91440" tIns="45720" rIns="91440" bIns="45720" rtlCol="0">
            <a:noAutofit/>
          </a:bodyPr>
          <a:lstStyle/>
          <a:p>
            <a:pPr marL="342900" indent="-342900" algn="r">
              <a:spcBef>
                <a:spcPct val="20000"/>
              </a:spcBef>
              <a:buFont typeface="Arial" pitchFamily="34" charset="0"/>
              <a:buNone/>
              <a:defRPr/>
            </a:pPr>
            <a:r>
              <a:rPr lang="en-US" sz="1400" smtClean="0">
                <a:solidFill>
                  <a:prstClr val="black"/>
                </a:solidFill>
                <a:latin typeface="Arial"/>
                <a:cs typeface="Arial"/>
              </a:rPr>
              <a:t>4 Different Server Co-Locations:</a:t>
            </a:r>
          </a:p>
          <a:p>
            <a:pPr marL="342900" indent="-342900" algn="r">
              <a:spcBef>
                <a:spcPct val="20000"/>
              </a:spcBef>
              <a:buFont typeface="Arial" pitchFamily="34" charset="0"/>
              <a:buNone/>
              <a:defRPr/>
            </a:pPr>
            <a:r>
              <a:rPr lang="en-US" sz="1400" smtClean="0">
                <a:solidFill>
                  <a:prstClr val="white">
                    <a:lumMod val="50000"/>
                  </a:prstClr>
                </a:solidFill>
                <a:latin typeface="Arial"/>
                <a:cs typeface="Arial"/>
              </a:rPr>
              <a:t>North America Europe</a:t>
            </a:r>
          </a:p>
          <a:p>
            <a:pPr marL="342900" indent="-342900" algn="r">
              <a:spcBef>
                <a:spcPct val="20000"/>
              </a:spcBef>
              <a:buFont typeface="Arial" pitchFamily="34" charset="0"/>
              <a:buNone/>
              <a:defRPr/>
            </a:pPr>
            <a:r>
              <a:rPr lang="en-US" sz="1400" smtClean="0">
                <a:solidFill>
                  <a:prstClr val="white">
                    <a:lumMod val="50000"/>
                  </a:prstClr>
                </a:solidFill>
                <a:latin typeface="Arial"/>
                <a:cs typeface="Arial"/>
              </a:rPr>
              <a:t>India</a:t>
            </a:r>
          </a:p>
          <a:p>
            <a:pPr marL="342900" indent="-342900" algn="r">
              <a:spcBef>
                <a:spcPct val="20000"/>
              </a:spcBef>
              <a:buFont typeface="Arial" pitchFamily="34" charset="0"/>
              <a:buNone/>
              <a:defRPr/>
            </a:pPr>
            <a:r>
              <a:rPr lang="en-US" sz="1400" smtClean="0">
                <a:solidFill>
                  <a:prstClr val="white">
                    <a:lumMod val="50000"/>
                  </a:prstClr>
                </a:solidFill>
                <a:latin typeface="Arial"/>
                <a:cs typeface="Arial"/>
              </a:rPr>
              <a:t>Japan</a:t>
            </a:r>
            <a:endParaRPr lang="en-US" sz="1400" dirty="0" smtClean="0">
              <a:solidFill>
                <a:prstClr val="white">
                  <a:lumMod val="50000"/>
                </a:prstClr>
              </a:solidFill>
              <a:latin typeface="Arial"/>
              <a:cs typeface="Arial"/>
            </a:endParaRPr>
          </a:p>
        </p:txBody>
      </p:sp>
      <p:pic>
        <p:nvPicPr>
          <p:cNvPr id="74" name="Picture 73"/>
          <p:cNvPicPr>
            <a:picLocks noChangeAspect="1"/>
          </p:cNvPicPr>
          <p:nvPr/>
        </p:nvPicPr>
        <p:blipFill>
          <a:blip r:embed="rId7"/>
          <a:stretch>
            <a:fillRect/>
          </a:stretch>
        </p:blipFill>
        <p:spPr>
          <a:xfrm>
            <a:off x="7747000" y="5105400"/>
            <a:ext cx="711200" cy="711200"/>
          </a:xfrm>
          <a:prstGeom prst="rect">
            <a:avLst/>
          </a:prstGeom>
        </p:spPr>
      </p:pic>
      <p:pic>
        <p:nvPicPr>
          <p:cNvPr id="75" name="Picture 74"/>
          <p:cNvPicPr>
            <a:picLocks noChangeAspect="1"/>
          </p:cNvPicPr>
          <p:nvPr/>
        </p:nvPicPr>
        <p:blipFill>
          <a:blip r:embed="rId8"/>
          <a:stretch>
            <a:fillRect/>
          </a:stretch>
        </p:blipFill>
        <p:spPr>
          <a:xfrm>
            <a:off x="7315200" y="4953000"/>
            <a:ext cx="1092200" cy="258852"/>
          </a:xfrm>
          <a:prstGeom prst="rect">
            <a:avLst/>
          </a:prstGeom>
        </p:spPr>
      </p:pic>
      <p:pic>
        <p:nvPicPr>
          <p:cNvPr id="76" name="Picture 75"/>
          <p:cNvPicPr>
            <a:picLocks noChangeAspect="1"/>
          </p:cNvPicPr>
          <p:nvPr/>
        </p:nvPicPr>
        <p:blipFill>
          <a:blip r:embed="rId9"/>
          <a:stretch>
            <a:fillRect/>
          </a:stretch>
        </p:blipFill>
        <p:spPr>
          <a:xfrm>
            <a:off x="8077200" y="4343400"/>
            <a:ext cx="327697" cy="609599"/>
          </a:xfrm>
          <a:prstGeom prst="rect">
            <a:avLst/>
          </a:prstGeom>
        </p:spPr>
      </p:pic>
      <p:sp>
        <p:nvSpPr>
          <p:cNvPr id="77" name="TextBox 76"/>
          <p:cNvSpPr txBox="1"/>
          <p:nvPr/>
        </p:nvSpPr>
        <p:spPr>
          <a:xfrm>
            <a:off x="4498954" y="1938754"/>
            <a:ext cx="531002" cy="369332"/>
          </a:xfrm>
          <a:prstGeom prst="rect">
            <a:avLst/>
          </a:prstGeom>
          <a:noFill/>
        </p:spPr>
        <p:txBody>
          <a:bodyPr wrap="none" rtlCol="0">
            <a:spAutoFit/>
          </a:bodyPr>
          <a:lstStyle/>
          <a:p>
            <a:pPr defTabSz="457200"/>
            <a:r>
              <a:rPr lang="en-US" dirty="0" smtClean="0">
                <a:solidFill>
                  <a:prstClr val="black"/>
                </a:solidFill>
                <a:latin typeface="Arial"/>
                <a:cs typeface="Arial"/>
              </a:rPr>
              <a:t>Vs.</a:t>
            </a:r>
            <a:endParaRPr lang="en-US" dirty="0">
              <a:solidFill>
                <a:prstClr val="black"/>
              </a:solidFill>
              <a:latin typeface="Arial"/>
              <a:cs typeface="Arial"/>
            </a:endParaRPr>
          </a:p>
        </p:txBody>
      </p:sp>
    </p:spTree>
    <p:extLst>
      <p:ext uri="{BB962C8B-B14F-4D97-AF65-F5344CB8AC3E}">
        <p14:creationId xmlns:p14="http://schemas.microsoft.com/office/powerpoint/2010/main" val="2296835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32,000,000,000</a:t>
            </a:r>
            <a:endParaRPr lang="en-US" sz="6000" b="1" dirty="0"/>
          </a:p>
        </p:txBody>
      </p:sp>
      <p:sp>
        <p:nvSpPr>
          <p:cNvPr id="3" name="Subtitle 2"/>
          <p:cNvSpPr>
            <a:spLocks noGrp="1"/>
          </p:cNvSpPr>
          <p:nvPr>
            <p:ph type="subTitle" idx="1"/>
          </p:nvPr>
        </p:nvSpPr>
        <p:spPr>
          <a:xfrm>
            <a:off x="1906288" y="3886200"/>
            <a:ext cx="5295291" cy="1752600"/>
          </a:xfrm>
        </p:spPr>
        <p:txBody>
          <a:bodyPr/>
          <a:lstStyle/>
          <a:p>
            <a:r>
              <a:rPr lang="en-US" dirty="0" smtClean="0"/>
              <a:t>Ads in January</a:t>
            </a:r>
            <a:endParaRPr lang="en-US" dirty="0"/>
          </a:p>
        </p:txBody>
      </p:sp>
    </p:spTree>
    <p:extLst>
      <p:ext uri="{BB962C8B-B14F-4D97-AF65-F5344CB8AC3E}">
        <p14:creationId xmlns:p14="http://schemas.microsoft.com/office/powerpoint/2010/main" val="1381132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1097"/>
            <a:ext cx="7772400" cy="2114307"/>
          </a:xfrm>
        </p:spPr>
        <p:txBody>
          <a:bodyPr>
            <a:noAutofit/>
          </a:bodyPr>
          <a:lstStyle/>
          <a:p>
            <a:r>
              <a:rPr lang="en-US" sz="6000" b="1" dirty="0" smtClean="0">
                <a:solidFill>
                  <a:srgbClr val="000000"/>
                </a:solidFill>
              </a:rPr>
              <a:t>15000 </a:t>
            </a:r>
            <a:r>
              <a:rPr lang="en-US" sz="6000" dirty="0" smtClean="0">
                <a:solidFill>
                  <a:srgbClr val="000000"/>
                </a:solidFill>
              </a:rPr>
              <a:t>Ads/ Sec</a:t>
            </a:r>
            <a:endParaRPr lang="en-US" sz="6000" dirty="0">
              <a:solidFill>
                <a:srgbClr val="000000"/>
              </a:solidFill>
            </a:endParaRPr>
          </a:p>
        </p:txBody>
      </p:sp>
      <p:sp>
        <p:nvSpPr>
          <p:cNvPr id="3" name="TextBox 2"/>
          <p:cNvSpPr txBox="1"/>
          <p:nvPr/>
        </p:nvSpPr>
        <p:spPr>
          <a:xfrm>
            <a:off x="1388033" y="2874769"/>
            <a:ext cx="6438085" cy="1292662"/>
          </a:xfrm>
          <a:prstGeom prst="rect">
            <a:avLst/>
          </a:prstGeom>
          <a:noFill/>
        </p:spPr>
        <p:txBody>
          <a:bodyPr wrap="square" rtlCol="0">
            <a:spAutoFit/>
          </a:bodyPr>
          <a:lstStyle/>
          <a:p>
            <a:pPr algn="ctr"/>
            <a:r>
              <a:rPr lang="en-US" sz="6000" b="1" dirty="0">
                <a:solidFill>
                  <a:srgbClr val="000000"/>
                </a:solidFill>
                <a:latin typeface="Arial"/>
                <a:ea typeface="+mj-ea"/>
                <a:cs typeface="Arial"/>
              </a:rPr>
              <a:t>20 </a:t>
            </a:r>
            <a:r>
              <a:rPr lang="en-US" sz="6000" dirty="0" err="1">
                <a:solidFill>
                  <a:srgbClr val="000000"/>
                </a:solidFill>
                <a:latin typeface="Arial"/>
                <a:ea typeface="+mj-ea"/>
                <a:cs typeface="Arial"/>
              </a:rPr>
              <a:t>ms</a:t>
            </a:r>
            <a:r>
              <a:rPr lang="en-US" sz="6000" dirty="0">
                <a:solidFill>
                  <a:srgbClr val="000000"/>
                </a:solidFill>
                <a:latin typeface="Arial"/>
                <a:ea typeface="+mj-ea"/>
                <a:cs typeface="Arial"/>
              </a:rPr>
              <a:t> per Ad</a:t>
            </a:r>
            <a:r>
              <a:rPr lang="en-US" dirty="0">
                <a:solidFill>
                  <a:srgbClr val="000000"/>
                </a:solidFill>
                <a:latin typeface="Arial"/>
                <a:cs typeface="Arial"/>
              </a:rPr>
              <a:t/>
            </a:r>
            <a:br>
              <a:rPr lang="en-US" dirty="0">
                <a:solidFill>
                  <a:srgbClr val="000000"/>
                </a:solidFill>
                <a:latin typeface="Arial"/>
                <a:cs typeface="Arial"/>
              </a:rPr>
            </a:br>
            <a:endParaRPr lang="en-US" dirty="0">
              <a:solidFill>
                <a:srgbClr val="000000"/>
              </a:solidFill>
              <a:latin typeface="Arial"/>
              <a:cs typeface="Arial"/>
            </a:endParaRPr>
          </a:p>
        </p:txBody>
      </p:sp>
      <p:sp>
        <p:nvSpPr>
          <p:cNvPr id="4" name="TextBox 3"/>
          <p:cNvSpPr txBox="1"/>
          <p:nvPr/>
        </p:nvSpPr>
        <p:spPr>
          <a:xfrm>
            <a:off x="1318932" y="4419600"/>
            <a:ext cx="6438085" cy="1015663"/>
          </a:xfrm>
          <a:prstGeom prst="rect">
            <a:avLst/>
          </a:prstGeom>
          <a:noFill/>
        </p:spPr>
        <p:txBody>
          <a:bodyPr wrap="square" rtlCol="0">
            <a:spAutoFit/>
          </a:bodyPr>
          <a:lstStyle/>
          <a:p>
            <a:pPr algn="ctr"/>
            <a:r>
              <a:rPr lang="en-US" sz="6000" b="1" dirty="0">
                <a:solidFill>
                  <a:srgbClr val="000000"/>
                </a:solidFill>
                <a:latin typeface="Arial"/>
                <a:cs typeface="Arial"/>
              </a:rPr>
              <a:t>50 </a:t>
            </a:r>
            <a:r>
              <a:rPr lang="en-US" sz="6000" dirty="0">
                <a:solidFill>
                  <a:srgbClr val="000000"/>
                </a:solidFill>
                <a:latin typeface="Arial"/>
                <a:cs typeface="Arial"/>
              </a:rPr>
              <a:t>TB Data/month</a:t>
            </a:r>
            <a:endParaRPr lang="en-US" dirty="0">
              <a:solidFill>
                <a:srgbClr val="000000"/>
              </a:solidFill>
              <a:latin typeface="Arial"/>
              <a:cs typeface="Arial"/>
            </a:endParaRPr>
          </a:p>
        </p:txBody>
      </p:sp>
    </p:spTree>
    <p:extLst>
      <p:ext uri="{BB962C8B-B14F-4D97-AF65-F5344CB8AC3E}">
        <p14:creationId xmlns:p14="http://schemas.microsoft.com/office/powerpoint/2010/main" val="769246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Autofit/>
          </a:bodyPr>
          <a:lstStyle/>
          <a:p>
            <a:r>
              <a:rPr lang="en-US" sz="6000" b="1" dirty="0" smtClean="0"/>
              <a:t>225,000,000 </a:t>
            </a:r>
            <a:r>
              <a:rPr lang="en-US" sz="6000" dirty="0" smtClean="0"/>
              <a:t>People</a:t>
            </a:r>
            <a:br>
              <a:rPr lang="en-US" sz="6000" dirty="0" smtClean="0"/>
            </a:br>
            <a:endParaRPr lang="en-US" sz="6000" dirty="0"/>
          </a:p>
        </p:txBody>
      </p:sp>
      <p:sp>
        <p:nvSpPr>
          <p:cNvPr id="3" name="TextBox 2"/>
          <p:cNvSpPr txBox="1"/>
          <p:nvPr/>
        </p:nvSpPr>
        <p:spPr>
          <a:xfrm>
            <a:off x="1255136" y="3480137"/>
            <a:ext cx="6438085" cy="1015663"/>
          </a:xfrm>
          <a:prstGeom prst="rect">
            <a:avLst/>
          </a:prstGeom>
          <a:noFill/>
        </p:spPr>
        <p:txBody>
          <a:bodyPr wrap="square" rtlCol="0">
            <a:spAutoFit/>
          </a:bodyPr>
          <a:lstStyle/>
          <a:p>
            <a:pPr algn="ctr"/>
            <a:r>
              <a:rPr lang="en-US" sz="6000" b="1" dirty="0">
                <a:solidFill>
                  <a:srgbClr val="000000"/>
                </a:solidFill>
                <a:latin typeface="Arial"/>
                <a:cs typeface="Arial"/>
              </a:rPr>
              <a:t>140 </a:t>
            </a:r>
            <a:r>
              <a:rPr lang="en-US" sz="6000" dirty="0" smtClean="0">
                <a:solidFill>
                  <a:srgbClr val="000000"/>
                </a:solidFill>
                <a:latin typeface="Arial"/>
                <a:cs typeface="Arial"/>
              </a:rPr>
              <a:t>Countries</a:t>
            </a:r>
            <a:endParaRPr lang="en-US" dirty="0">
              <a:solidFill>
                <a:srgbClr val="000000"/>
              </a:solidFill>
              <a:latin typeface="Arial"/>
              <a:cs typeface="Arial"/>
            </a:endParaRPr>
          </a:p>
        </p:txBody>
      </p:sp>
    </p:spTree>
    <p:extLst>
      <p:ext uri="{BB962C8B-B14F-4D97-AF65-F5344CB8AC3E}">
        <p14:creationId xmlns:p14="http://schemas.microsoft.com/office/powerpoint/2010/main" val="1143015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45" y="1504041"/>
            <a:ext cx="8955828" cy="1219951"/>
          </a:xfrm>
        </p:spPr>
        <p:txBody>
          <a:bodyPr>
            <a:noAutofit/>
          </a:bodyPr>
          <a:lstStyle/>
          <a:p>
            <a:r>
              <a:rPr lang="en-US" sz="6000" b="1" dirty="0" smtClean="0"/>
              <a:t>~1,000,000,000,000 </a:t>
            </a:r>
            <a:r>
              <a:rPr lang="en-US" sz="6000" dirty="0" smtClean="0"/>
              <a:t>Ads</a:t>
            </a:r>
            <a:endParaRPr lang="en-US" sz="6000" dirty="0"/>
          </a:p>
        </p:txBody>
      </p:sp>
      <p:sp>
        <p:nvSpPr>
          <p:cNvPr id="4" name="TextBox 3"/>
          <p:cNvSpPr txBox="1"/>
          <p:nvPr/>
        </p:nvSpPr>
        <p:spPr>
          <a:xfrm>
            <a:off x="577431" y="3965138"/>
            <a:ext cx="8414169" cy="1292662"/>
          </a:xfrm>
          <a:prstGeom prst="rect">
            <a:avLst/>
          </a:prstGeom>
          <a:noFill/>
        </p:spPr>
        <p:txBody>
          <a:bodyPr wrap="square" rtlCol="0">
            <a:spAutoFit/>
          </a:bodyPr>
          <a:lstStyle/>
          <a:p>
            <a:pPr algn="ctr"/>
            <a:r>
              <a:rPr lang="en-US" sz="6000" b="1" dirty="0" smtClean="0">
                <a:solidFill>
                  <a:srgbClr val="000000"/>
                </a:solidFill>
                <a:latin typeface="Arial"/>
                <a:cs typeface="Arial"/>
              </a:rPr>
              <a:t>1,000,000,000 </a:t>
            </a:r>
            <a:r>
              <a:rPr lang="en-US" sz="6000" dirty="0" smtClean="0">
                <a:solidFill>
                  <a:srgbClr val="000000"/>
                </a:solidFill>
                <a:latin typeface="Arial"/>
                <a:cs typeface="Arial"/>
              </a:rPr>
              <a:t>People</a:t>
            </a:r>
            <a:r>
              <a:rPr lang="en-US" sz="6000" dirty="0">
                <a:solidFill>
                  <a:srgbClr val="000000"/>
                </a:solidFill>
                <a:latin typeface="Arial"/>
                <a:cs typeface="Arial"/>
              </a:rPr>
              <a:t/>
            </a:r>
            <a:br>
              <a:rPr lang="en-US" sz="6000" dirty="0">
                <a:solidFill>
                  <a:srgbClr val="000000"/>
                </a:solidFill>
                <a:latin typeface="Arial"/>
                <a:cs typeface="Arial"/>
              </a:rPr>
            </a:br>
            <a:endParaRPr lang="en-US" dirty="0">
              <a:solidFill>
                <a:srgbClr val="000000"/>
              </a:solidFill>
              <a:latin typeface="Arial"/>
              <a:cs typeface="Arial"/>
            </a:endParaRPr>
          </a:p>
        </p:txBody>
      </p:sp>
      <p:sp>
        <p:nvSpPr>
          <p:cNvPr id="6" name="Subtitle 2"/>
          <p:cNvSpPr>
            <a:spLocks noGrp="1"/>
          </p:cNvSpPr>
          <p:nvPr>
            <p:ph type="subTitle" idx="1"/>
          </p:nvPr>
        </p:nvSpPr>
        <p:spPr>
          <a:xfrm>
            <a:off x="1906288" y="2667000"/>
            <a:ext cx="5295291" cy="588576"/>
          </a:xfrm>
        </p:spPr>
        <p:txBody>
          <a:bodyPr/>
          <a:lstStyle/>
          <a:p>
            <a:r>
              <a:rPr lang="en-US" dirty="0" smtClean="0">
                <a:solidFill>
                  <a:srgbClr val="C0504D"/>
                </a:solidFill>
              </a:rPr>
              <a:t>That’s a Trillion!</a:t>
            </a:r>
          </a:p>
        </p:txBody>
      </p:sp>
      <p:sp>
        <p:nvSpPr>
          <p:cNvPr id="7" name="Subtitle 2"/>
          <p:cNvSpPr txBox="1">
            <a:spLocks/>
          </p:cNvSpPr>
          <p:nvPr/>
        </p:nvSpPr>
        <p:spPr>
          <a:xfrm>
            <a:off x="1906288" y="4903991"/>
            <a:ext cx="5295291" cy="5885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C0504D"/>
                </a:solidFill>
              </a:rPr>
              <a:t>That’s a Billion!</a:t>
            </a:r>
          </a:p>
        </p:txBody>
      </p:sp>
    </p:spTree>
    <p:extLst>
      <p:ext uri="{BB962C8B-B14F-4D97-AF65-F5344CB8AC3E}">
        <p14:creationId xmlns:p14="http://schemas.microsoft.com/office/powerpoint/2010/main" val="3939699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52800" y="2438400"/>
            <a:ext cx="23622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smtClean="0"/>
              <a:t>2014</a:t>
            </a:r>
            <a:endParaRPr lang="en-US" sz="3600" b="1" dirty="0"/>
          </a:p>
        </p:txBody>
      </p:sp>
      <p:sp>
        <p:nvSpPr>
          <p:cNvPr id="8" name="TextBox 7"/>
          <p:cNvSpPr txBox="1"/>
          <p:nvPr/>
        </p:nvSpPr>
        <p:spPr>
          <a:xfrm>
            <a:off x="11891" y="1219200"/>
            <a:ext cx="3955701" cy="584776"/>
          </a:xfrm>
          <a:prstGeom prst="rect">
            <a:avLst/>
          </a:prstGeom>
          <a:noFill/>
        </p:spPr>
        <p:txBody>
          <a:bodyPr wrap="square" rtlCol="0">
            <a:spAutoFit/>
          </a:bodyPr>
          <a:lstStyle/>
          <a:p>
            <a:pPr algn="ctr"/>
            <a:r>
              <a:rPr lang="en-US" sz="3200" b="1" dirty="0" smtClean="0">
                <a:solidFill>
                  <a:schemeClr val="accent2"/>
                </a:solidFill>
                <a:latin typeface="Lucida Grande"/>
                <a:ea typeface="Lucida Grande"/>
                <a:cs typeface="Lucida Grande"/>
              </a:rPr>
              <a:t>4,500,000,000</a:t>
            </a:r>
            <a:endParaRPr lang="en-US" sz="3200" b="1" dirty="0">
              <a:solidFill>
                <a:schemeClr val="accent2"/>
              </a:solidFill>
            </a:endParaRPr>
          </a:p>
        </p:txBody>
      </p:sp>
      <p:sp>
        <p:nvSpPr>
          <p:cNvPr id="9" name="TextBox 8"/>
          <p:cNvSpPr txBox="1"/>
          <p:nvPr/>
        </p:nvSpPr>
        <p:spPr>
          <a:xfrm>
            <a:off x="-209001" y="1686580"/>
            <a:ext cx="4379526" cy="523220"/>
          </a:xfrm>
          <a:prstGeom prst="rect">
            <a:avLst/>
          </a:prstGeom>
          <a:noFill/>
        </p:spPr>
        <p:txBody>
          <a:bodyPr wrap="square" rtlCol="0">
            <a:spAutoFit/>
          </a:bodyPr>
          <a:lstStyle/>
          <a:p>
            <a:pPr algn="ctr"/>
            <a:r>
              <a:rPr lang="en-US" sz="2800" dirty="0" smtClean="0">
                <a:solidFill>
                  <a:schemeClr val="bg1">
                    <a:lumMod val="50000"/>
                  </a:schemeClr>
                </a:solidFill>
              </a:rPr>
              <a:t>Mobile Internet Users </a:t>
            </a:r>
            <a:endParaRPr lang="en-US" sz="2800" dirty="0">
              <a:solidFill>
                <a:schemeClr val="bg1">
                  <a:lumMod val="50000"/>
                </a:schemeClr>
              </a:solidFill>
            </a:endParaRPr>
          </a:p>
        </p:txBody>
      </p:sp>
      <p:sp>
        <p:nvSpPr>
          <p:cNvPr id="10" name="TextBox 9"/>
          <p:cNvSpPr txBox="1"/>
          <p:nvPr/>
        </p:nvSpPr>
        <p:spPr>
          <a:xfrm>
            <a:off x="152399" y="4724400"/>
            <a:ext cx="3372767" cy="584776"/>
          </a:xfrm>
          <a:prstGeom prst="rect">
            <a:avLst/>
          </a:prstGeom>
          <a:noFill/>
        </p:spPr>
        <p:txBody>
          <a:bodyPr wrap="square" rtlCol="0">
            <a:spAutoFit/>
          </a:bodyPr>
          <a:lstStyle/>
          <a:p>
            <a:pPr algn="ctr"/>
            <a:r>
              <a:rPr lang="en-US" sz="3200" b="1" dirty="0">
                <a:solidFill>
                  <a:srgbClr val="C0504D"/>
                </a:solidFill>
                <a:latin typeface="Lucida Grande"/>
                <a:ea typeface="Lucida Grande"/>
                <a:cs typeface="Lucida Grande"/>
              </a:rPr>
              <a:t>2</a:t>
            </a:r>
            <a:r>
              <a:rPr lang="en-US" sz="3200" b="1" dirty="0" smtClean="0">
                <a:solidFill>
                  <a:srgbClr val="C0504D"/>
                </a:solidFill>
                <a:latin typeface="Lucida Grande"/>
                <a:ea typeface="Lucida Grande"/>
                <a:cs typeface="Lucida Grande"/>
              </a:rPr>
              <a:t>,000,000,000</a:t>
            </a:r>
            <a:endParaRPr lang="en-US" sz="3200" b="1" dirty="0">
              <a:solidFill>
                <a:srgbClr val="C0504D"/>
              </a:solidFill>
            </a:endParaRPr>
          </a:p>
        </p:txBody>
      </p:sp>
      <p:sp>
        <p:nvSpPr>
          <p:cNvPr id="11" name="TextBox 10"/>
          <p:cNvSpPr txBox="1"/>
          <p:nvPr/>
        </p:nvSpPr>
        <p:spPr>
          <a:xfrm>
            <a:off x="11891" y="5169700"/>
            <a:ext cx="3734135" cy="523220"/>
          </a:xfrm>
          <a:prstGeom prst="rect">
            <a:avLst/>
          </a:prstGeom>
          <a:noFill/>
        </p:spPr>
        <p:txBody>
          <a:bodyPr wrap="square" rtlCol="0">
            <a:spAutoFit/>
          </a:bodyPr>
          <a:lstStyle/>
          <a:p>
            <a:pPr algn="ctr"/>
            <a:r>
              <a:rPr lang="en-US" sz="2800" dirty="0" smtClean="0">
                <a:solidFill>
                  <a:schemeClr val="bg1">
                    <a:lumMod val="50000"/>
                  </a:schemeClr>
                </a:solidFill>
              </a:rPr>
              <a:t>Smartphones</a:t>
            </a:r>
            <a:endParaRPr lang="en-US" sz="2800" dirty="0">
              <a:solidFill>
                <a:schemeClr val="bg1">
                  <a:lumMod val="50000"/>
                </a:schemeClr>
              </a:solidFill>
            </a:endParaRPr>
          </a:p>
        </p:txBody>
      </p:sp>
      <p:sp>
        <p:nvSpPr>
          <p:cNvPr id="12" name="TextBox 11"/>
          <p:cNvSpPr txBox="1"/>
          <p:nvPr/>
        </p:nvSpPr>
        <p:spPr>
          <a:xfrm>
            <a:off x="5675139" y="1241280"/>
            <a:ext cx="3681395" cy="584776"/>
          </a:xfrm>
          <a:prstGeom prst="rect">
            <a:avLst/>
          </a:prstGeom>
          <a:noFill/>
        </p:spPr>
        <p:txBody>
          <a:bodyPr wrap="square" rtlCol="0">
            <a:spAutoFit/>
          </a:bodyPr>
          <a:lstStyle/>
          <a:p>
            <a:pPr algn="ctr"/>
            <a:r>
              <a:rPr lang="en-US" sz="3200" b="1" dirty="0">
                <a:solidFill>
                  <a:srgbClr val="C0504D"/>
                </a:solidFill>
                <a:latin typeface="Lucida Grande"/>
                <a:ea typeface="Lucida Grande"/>
                <a:cs typeface="Lucida Grande"/>
              </a:rPr>
              <a:t>2</a:t>
            </a:r>
            <a:r>
              <a:rPr lang="en-US" sz="3200" b="1" dirty="0" smtClean="0">
                <a:solidFill>
                  <a:srgbClr val="C0504D"/>
                </a:solidFill>
                <a:latin typeface="Lucida Grande"/>
                <a:ea typeface="Lucida Grande"/>
                <a:cs typeface="Lucida Grande"/>
              </a:rPr>
              <a:t>00,000,000</a:t>
            </a:r>
            <a:endParaRPr lang="en-US" sz="3200" b="1" dirty="0">
              <a:solidFill>
                <a:srgbClr val="C0504D"/>
              </a:solidFill>
            </a:endParaRPr>
          </a:p>
        </p:txBody>
      </p:sp>
      <p:sp>
        <p:nvSpPr>
          <p:cNvPr id="13" name="TextBox 12"/>
          <p:cNvSpPr txBox="1"/>
          <p:nvPr/>
        </p:nvSpPr>
        <p:spPr>
          <a:xfrm>
            <a:off x="5486400" y="1686580"/>
            <a:ext cx="4075829" cy="523220"/>
          </a:xfrm>
          <a:prstGeom prst="rect">
            <a:avLst/>
          </a:prstGeom>
          <a:noFill/>
        </p:spPr>
        <p:txBody>
          <a:bodyPr wrap="square" rtlCol="0">
            <a:spAutoFit/>
          </a:bodyPr>
          <a:lstStyle/>
          <a:p>
            <a:pPr algn="ctr"/>
            <a:r>
              <a:rPr lang="en-US" sz="2800" dirty="0" smtClean="0">
                <a:solidFill>
                  <a:schemeClr val="bg1">
                    <a:lumMod val="50000"/>
                  </a:schemeClr>
                </a:solidFill>
              </a:rPr>
              <a:t>Tablets</a:t>
            </a:r>
            <a:endParaRPr lang="en-US" sz="2800" dirty="0">
              <a:solidFill>
                <a:schemeClr val="bg1">
                  <a:lumMod val="50000"/>
                </a:schemeClr>
              </a:solidFill>
            </a:endParaRPr>
          </a:p>
        </p:txBody>
      </p:sp>
      <p:sp>
        <p:nvSpPr>
          <p:cNvPr id="14" name="TextBox 13"/>
          <p:cNvSpPr txBox="1"/>
          <p:nvPr/>
        </p:nvSpPr>
        <p:spPr>
          <a:xfrm>
            <a:off x="5198341" y="4648200"/>
            <a:ext cx="3138884" cy="584776"/>
          </a:xfrm>
          <a:prstGeom prst="rect">
            <a:avLst/>
          </a:prstGeom>
          <a:noFill/>
        </p:spPr>
        <p:txBody>
          <a:bodyPr wrap="square" rtlCol="0">
            <a:spAutoFit/>
          </a:bodyPr>
          <a:lstStyle/>
          <a:p>
            <a:pPr algn="ctr"/>
            <a:r>
              <a:rPr lang="en-US" sz="3200" b="1" dirty="0" smtClean="0">
                <a:solidFill>
                  <a:srgbClr val="C0504D"/>
                </a:solidFill>
                <a:latin typeface="Lucida Grande"/>
                <a:ea typeface="Lucida Grande"/>
                <a:cs typeface="Lucida Grande"/>
              </a:rPr>
              <a:t>250,000,000</a:t>
            </a:r>
            <a:endParaRPr lang="en-US" sz="3200" b="1" dirty="0">
              <a:solidFill>
                <a:srgbClr val="C0504D"/>
              </a:solidFill>
            </a:endParaRPr>
          </a:p>
        </p:txBody>
      </p:sp>
      <p:sp>
        <p:nvSpPr>
          <p:cNvPr id="15" name="TextBox 14"/>
          <p:cNvSpPr txBox="1"/>
          <p:nvPr/>
        </p:nvSpPr>
        <p:spPr>
          <a:xfrm>
            <a:off x="4472016" y="5089950"/>
            <a:ext cx="4596223" cy="461665"/>
          </a:xfrm>
          <a:prstGeom prst="rect">
            <a:avLst/>
          </a:prstGeom>
          <a:noFill/>
        </p:spPr>
        <p:txBody>
          <a:bodyPr wrap="square" rtlCol="0">
            <a:spAutoFit/>
          </a:bodyPr>
          <a:lstStyle/>
          <a:p>
            <a:pPr algn="ctr"/>
            <a:r>
              <a:rPr lang="en-US" sz="2400" dirty="0" smtClean="0">
                <a:solidFill>
                  <a:schemeClr val="bg1">
                    <a:lumMod val="50000"/>
                  </a:schemeClr>
                </a:solidFill>
              </a:rPr>
              <a:t>Mobile Internet Users in India </a:t>
            </a:r>
            <a:endParaRPr lang="en-US" sz="2400" dirty="0">
              <a:solidFill>
                <a:schemeClr val="bg1">
                  <a:lumMod val="50000"/>
                </a:schemeClr>
              </a:solidFill>
            </a:endParaRPr>
          </a:p>
        </p:txBody>
      </p:sp>
      <p:sp>
        <p:nvSpPr>
          <p:cNvPr id="17" name="TextBox 16"/>
          <p:cNvSpPr txBox="1"/>
          <p:nvPr/>
        </p:nvSpPr>
        <p:spPr>
          <a:xfrm>
            <a:off x="3581400" y="5421868"/>
            <a:ext cx="6165665" cy="461665"/>
          </a:xfrm>
          <a:prstGeom prst="rect">
            <a:avLst/>
          </a:prstGeom>
          <a:noFill/>
        </p:spPr>
        <p:txBody>
          <a:bodyPr wrap="square" rtlCol="0">
            <a:spAutoFit/>
          </a:bodyPr>
          <a:lstStyle/>
          <a:p>
            <a:pPr algn="ctr"/>
            <a:r>
              <a:rPr lang="en-US" sz="2400" dirty="0" smtClean="0">
                <a:solidFill>
                  <a:schemeClr val="bg1">
                    <a:lumMod val="50000"/>
                  </a:schemeClr>
                </a:solidFill>
              </a:rPr>
              <a:t>“First” Screen in All Emerging Markets </a:t>
            </a:r>
            <a:endParaRPr lang="en-US" sz="2400" dirty="0">
              <a:solidFill>
                <a:schemeClr val="bg1">
                  <a:lumMod val="50000"/>
                </a:schemeClr>
              </a:solidFill>
            </a:endParaRPr>
          </a:p>
        </p:txBody>
      </p:sp>
      <p:sp>
        <p:nvSpPr>
          <p:cNvPr id="16" name="Rounded Rectangle 15"/>
          <p:cNvSpPr/>
          <p:nvPr/>
        </p:nvSpPr>
        <p:spPr>
          <a:xfrm>
            <a:off x="2121044" y="3200400"/>
            <a:ext cx="48768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$60 - $80 </a:t>
            </a:r>
            <a:r>
              <a:rPr lang="en-US" sz="3200" b="1" dirty="0" err="1" smtClean="0"/>
              <a:t>bn</a:t>
            </a:r>
            <a:endParaRPr lang="en-US" sz="3200" b="1" dirty="0" smtClean="0"/>
          </a:p>
          <a:p>
            <a:pPr algn="ctr"/>
            <a:r>
              <a:rPr lang="en-US" sz="2400" dirty="0" smtClean="0"/>
              <a:t>Global Mobile Ad Market</a:t>
            </a:r>
            <a:endParaRPr lang="en-US" sz="2400" dirty="0"/>
          </a:p>
        </p:txBody>
      </p:sp>
    </p:spTree>
    <p:extLst>
      <p:ext uri="{BB962C8B-B14F-4D97-AF65-F5344CB8AC3E}">
        <p14:creationId xmlns:p14="http://schemas.microsoft.com/office/powerpoint/2010/main" val="190277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772400" cy="838200"/>
          </a:xfrm>
        </p:spPr>
        <p:txBody>
          <a:bodyPr/>
          <a:lstStyle/>
          <a:p>
            <a:pPr algn="r"/>
            <a:r>
              <a:rPr lang="en-US" sz="3200" i="1" dirty="0" smtClean="0">
                <a:solidFill>
                  <a:srgbClr val="000000"/>
                </a:solidFill>
              </a:rPr>
              <a:t>Thank you</a:t>
            </a:r>
            <a:br>
              <a:rPr lang="en-US" sz="3200" i="1" dirty="0" smtClean="0">
                <a:solidFill>
                  <a:srgbClr val="000000"/>
                </a:solidFill>
              </a:rPr>
            </a:br>
            <a:r>
              <a:rPr lang="en-US" sz="1600" b="0" dirty="0" smtClean="0"/>
              <a:t>MOHIT SAXENA</a:t>
            </a:r>
            <a:br>
              <a:rPr lang="en-US" sz="1600" b="0" dirty="0" smtClean="0"/>
            </a:br>
            <a:r>
              <a:rPr lang="en-US" sz="1600" b="0" dirty="0" smtClean="0"/>
              <a:t>MOHIT.SAXENA@INMOBI.COM</a:t>
            </a:r>
            <a:r>
              <a:rPr lang="en-US" sz="3200" i="1" dirty="0" smtClean="0">
                <a:solidFill>
                  <a:srgbClr val="000000"/>
                </a:solidFill>
              </a:rPr>
              <a:t/>
            </a:r>
            <a:br>
              <a:rPr lang="en-US" sz="3200" i="1" dirty="0" smtClean="0">
                <a:solidFill>
                  <a:srgbClr val="000000"/>
                </a:solidFill>
              </a:rPr>
            </a:br>
            <a:r>
              <a:rPr lang="en-US" sz="1600" b="0" cap="none" dirty="0" err="1" smtClean="0"/>
              <a:t>www.inmobi.com</a:t>
            </a:r>
            <a:endParaRPr lang="en-US" sz="3200" b="0" dirty="0">
              <a:solidFill>
                <a:srgbClr val="000000"/>
              </a:solidFill>
            </a:endParaRPr>
          </a:p>
        </p:txBody>
      </p:sp>
      <p:sp>
        <p:nvSpPr>
          <p:cNvPr id="6" name="Text Placeholder 5"/>
          <p:cNvSpPr>
            <a:spLocks noGrp="1"/>
          </p:cNvSpPr>
          <p:nvPr>
            <p:ph type="body" idx="1"/>
          </p:nvPr>
        </p:nvSpPr>
        <p:spPr>
          <a:xfrm>
            <a:off x="4114800" y="3900708"/>
            <a:ext cx="4952400" cy="2133600"/>
          </a:xfrm>
        </p:spPr>
        <p:txBody>
          <a:bodyPr/>
          <a:lstStyle/>
          <a:p>
            <a:pPr algn="r"/>
            <a:endParaRPr lang="en-US" sz="1800" dirty="0">
              <a:solidFill>
                <a:schemeClr val="bg1"/>
              </a:solidFill>
            </a:endParaRPr>
          </a:p>
          <a:p>
            <a:pPr algn="r"/>
            <a:endParaRPr lang="en-US" b="1" dirty="0" smtClean="0">
              <a:solidFill>
                <a:schemeClr val="bg1"/>
              </a:solidFill>
            </a:endParaRPr>
          </a:p>
          <a:p>
            <a:pPr algn="r"/>
            <a:endParaRPr lang="en-US" b="1" dirty="0" smtClean="0">
              <a:solidFill>
                <a:schemeClr val="bg1"/>
              </a:solidFill>
            </a:endParaRPr>
          </a:p>
          <a:p>
            <a:pPr algn="r"/>
            <a:r>
              <a:rPr lang="pt-BR" b="1" dirty="0" smtClean="0">
                <a:solidFill>
                  <a:schemeClr val="bg1"/>
                </a:solidFill>
              </a:rPr>
              <a:t>VISIT </a:t>
            </a:r>
            <a:r>
              <a:rPr lang="pt-BR" b="1" dirty="0" smtClean="0">
                <a:solidFill>
                  <a:schemeClr val="bg1"/>
                </a:solidFill>
                <a:hlinkClick r:id="rId2"/>
              </a:rPr>
              <a:t>www.InMobi.com/SiliconIndiaDevs</a:t>
            </a:r>
            <a:r>
              <a:rPr lang="pt-BR" b="1" dirty="0" smtClean="0">
                <a:solidFill>
                  <a:schemeClr val="bg1"/>
                </a:solidFill>
              </a:rPr>
              <a:t> </a:t>
            </a:r>
          </a:p>
          <a:p>
            <a:pPr algn="r"/>
            <a:r>
              <a:rPr lang="pt-BR" b="1" dirty="0" smtClean="0">
                <a:solidFill>
                  <a:schemeClr val="bg1"/>
                </a:solidFill>
              </a:rPr>
              <a:t>TO RECEIVE A PROMOTION CODE FOR </a:t>
            </a:r>
            <a:r>
              <a:rPr lang="pt-BR" sz="3600" b="1" dirty="0" smtClean="0">
                <a:solidFill>
                  <a:schemeClr val="accent2"/>
                </a:solidFill>
              </a:rPr>
              <a:t>$50</a:t>
            </a:r>
            <a:r>
              <a:rPr lang="pt-BR" b="1" dirty="0" smtClean="0">
                <a:solidFill>
                  <a:schemeClr val="bg1"/>
                </a:solidFill>
              </a:rPr>
              <a:t> OF ADVERTISING CREDIT </a:t>
            </a:r>
          </a:p>
        </p:txBody>
      </p:sp>
      <p:pic>
        <p:nvPicPr>
          <p:cNvPr id="8" name="Picture 7" descr="img.png"/>
          <p:cNvPicPr>
            <a:picLocks noChangeAspect="1"/>
          </p:cNvPicPr>
          <p:nvPr/>
        </p:nvPicPr>
        <p:blipFill>
          <a:blip r:embed="rId3"/>
          <a:stretch>
            <a:fillRect/>
          </a:stretch>
        </p:blipFill>
        <p:spPr>
          <a:xfrm>
            <a:off x="-76200" y="990599"/>
            <a:ext cx="5315674" cy="5029201"/>
          </a:xfrm>
          <a:prstGeom prst="rect">
            <a:avLst/>
          </a:prstGeom>
        </p:spPr>
      </p:pic>
      <p:sp>
        <p:nvSpPr>
          <p:cNvPr id="5" name="Slide Number Placeholder 4"/>
          <p:cNvSpPr>
            <a:spLocks noGrp="1"/>
          </p:cNvSpPr>
          <p:nvPr>
            <p:ph type="sldNum" sz="quarter" idx="12"/>
          </p:nvPr>
        </p:nvSpPr>
        <p:spPr/>
        <p:txBody>
          <a:bodyPr/>
          <a:lstStyle/>
          <a:p>
            <a:fld id="{24D4686A-BB17-43ED-A866-258CC15EEF13}" type="slidenum">
              <a:rPr lang="en-US" smtClean="0"/>
              <a:pPr/>
              <a:t>19</a:t>
            </a:fld>
            <a:endParaRPr lang="en-US"/>
          </a:p>
        </p:txBody>
      </p:sp>
    </p:spTree>
    <p:extLst>
      <p:ext uri="{BB962C8B-B14F-4D97-AF65-F5344CB8AC3E}">
        <p14:creationId xmlns:p14="http://schemas.microsoft.com/office/powerpoint/2010/main" val="1390160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Over the Decade</a:t>
            </a:r>
            <a:endParaRPr lang="en-US" dirty="0"/>
          </a:p>
        </p:txBody>
      </p:sp>
      <p:sp>
        <p:nvSpPr>
          <p:cNvPr id="3" name="Content Placeholder 2"/>
          <p:cNvSpPr>
            <a:spLocks noGrp="1"/>
          </p:cNvSpPr>
          <p:nvPr>
            <p:ph idx="1"/>
          </p:nvPr>
        </p:nvSpPr>
        <p:spPr/>
        <p:txBody>
          <a:bodyPr/>
          <a:lstStyle/>
          <a:p>
            <a:r>
              <a:rPr lang="en-US" dirty="0" smtClean="0"/>
              <a:t>Put Internet back on track</a:t>
            </a:r>
          </a:p>
          <a:p>
            <a:r>
              <a:rPr lang="en-US" dirty="0" smtClean="0"/>
              <a:t>Generated new ecosystems</a:t>
            </a:r>
          </a:p>
          <a:p>
            <a:r>
              <a:rPr lang="en-US" dirty="0" smtClean="0"/>
              <a:t>Caused dominance of social media</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2</a:t>
            </a:fld>
            <a:endParaRPr lang="en-US"/>
          </a:p>
        </p:txBody>
      </p:sp>
      <p:pic>
        <p:nvPicPr>
          <p:cNvPr id="5" name="Picture 4" descr="mobile.png"/>
          <p:cNvPicPr>
            <a:picLocks noChangeAspect="1"/>
          </p:cNvPicPr>
          <p:nvPr/>
        </p:nvPicPr>
        <p:blipFill rotWithShape="1">
          <a:blip r:embed="rId3"/>
          <a:srcRect b="30006"/>
          <a:stretch/>
        </p:blipFill>
        <p:spPr>
          <a:xfrm>
            <a:off x="1905000" y="3283817"/>
            <a:ext cx="5181600" cy="2735983"/>
          </a:xfrm>
          <a:prstGeom prst="rect">
            <a:avLst/>
          </a:prstGeom>
        </p:spPr>
      </p:pic>
    </p:spTree>
    <p:extLst>
      <p:ext uri="{BB962C8B-B14F-4D97-AF65-F5344CB8AC3E}">
        <p14:creationId xmlns:p14="http://schemas.microsoft.com/office/powerpoint/2010/main" val="23327205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in 2000</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3</a:t>
            </a:fld>
            <a:endParaRPr lang="en-US"/>
          </a:p>
        </p:txBody>
      </p:sp>
      <p:pic>
        <p:nvPicPr>
          <p:cNvPr id="8" name="Content Placeholder 7" descr="450px-nokia_511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8065" t="-308" r="21881" b="308"/>
          <a:stretch/>
        </p:blipFill>
        <p:spPr>
          <a:xfrm>
            <a:off x="304801" y="1279314"/>
            <a:ext cx="2286000" cy="4725295"/>
          </a:xfrm>
        </p:spPr>
      </p:pic>
      <p:pic>
        <p:nvPicPr>
          <p:cNvPr id="9" name="Picture 8"/>
          <p:cNvPicPr>
            <a:picLocks noChangeAspect="1"/>
          </p:cNvPicPr>
          <p:nvPr/>
        </p:nvPicPr>
        <p:blipFill>
          <a:blip r:embed="rId4"/>
          <a:stretch>
            <a:fillRect/>
          </a:stretch>
        </p:blipFill>
        <p:spPr>
          <a:xfrm>
            <a:off x="3162300" y="2133600"/>
            <a:ext cx="2857500" cy="2857500"/>
          </a:xfrm>
          <a:prstGeom prst="rect">
            <a:avLst/>
          </a:prstGeom>
        </p:spPr>
      </p:pic>
      <p:pic>
        <p:nvPicPr>
          <p:cNvPr id="10" name="Picture 9"/>
          <p:cNvPicPr>
            <a:picLocks noChangeAspect="1"/>
          </p:cNvPicPr>
          <p:nvPr/>
        </p:nvPicPr>
        <p:blipFill rotWithShape="1">
          <a:blip r:embed="rId5"/>
          <a:srcRect l="9799" r="13464"/>
          <a:stretch/>
        </p:blipFill>
        <p:spPr>
          <a:xfrm>
            <a:off x="6477000" y="2286000"/>
            <a:ext cx="2494850" cy="2501900"/>
          </a:xfrm>
          <a:prstGeom prst="rect">
            <a:avLst/>
          </a:prstGeom>
        </p:spPr>
      </p:pic>
      <p:cxnSp>
        <p:nvCxnSpPr>
          <p:cNvPr id="12" name="Straight Connector 11"/>
          <p:cNvCxnSpPr/>
          <p:nvPr/>
        </p:nvCxnSpPr>
        <p:spPr>
          <a:xfrm>
            <a:off x="2895600" y="1676400"/>
            <a:ext cx="0" cy="3733800"/>
          </a:xfrm>
          <a:prstGeom prst="line">
            <a:avLst/>
          </a:prstGeom>
          <a:ln>
            <a:solidFill>
              <a:schemeClr val="tx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48400" y="1676400"/>
            <a:ext cx="0" cy="3733800"/>
          </a:xfrm>
          <a:prstGeom prst="line">
            <a:avLst/>
          </a:prstGeom>
          <a:ln>
            <a:solidFill>
              <a:schemeClr val="tx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2000" y="1143000"/>
            <a:ext cx="1524000" cy="381000"/>
          </a:xfrm>
          <a:prstGeom prst="rect">
            <a:avLst/>
          </a:prstGeom>
          <a:noFill/>
        </p:spPr>
        <p:txBody>
          <a:bodyPr wrap="square" rtlCol="0">
            <a:spAutoFit/>
          </a:bodyPr>
          <a:lstStyle/>
          <a:p>
            <a:r>
              <a:rPr lang="en-US" dirty="0" smtClean="0">
                <a:solidFill>
                  <a:schemeClr val="bg1"/>
                </a:solidFill>
              </a:rPr>
              <a:t>Big and Bulky</a:t>
            </a:r>
            <a:endParaRPr lang="en-US" dirty="0">
              <a:solidFill>
                <a:schemeClr val="bg1"/>
              </a:solidFill>
            </a:endParaRPr>
          </a:p>
        </p:txBody>
      </p:sp>
      <p:sp>
        <p:nvSpPr>
          <p:cNvPr id="16" name="TextBox 15"/>
          <p:cNvSpPr txBox="1"/>
          <p:nvPr/>
        </p:nvSpPr>
        <p:spPr>
          <a:xfrm>
            <a:off x="3733800" y="1143000"/>
            <a:ext cx="1905000" cy="369332"/>
          </a:xfrm>
          <a:prstGeom prst="rect">
            <a:avLst/>
          </a:prstGeom>
          <a:noFill/>
        </p:spPr>
        <p:txBody>
          <a:bodyPr wrap="square" rtlCol="0">
            <a:spAutoFit/>
          </a:bodyPr>
          <a:lstStyle/>
          <a:p>
            <a:r>
              <a:rPr lang="en-US" dirty="0" smtClean="0">
                <a:solidFill>
                  <a:schemeClr val="bg1"/>
                </a:solidFill>
              </a:rPr>
              <a:t>Telco Dominated</a:t>
            </a:r>
            <a:endParaRPr lang="en-US" dirty="0">
              <a:solidFill>
                <a:schemeClr val="bg1"/>
              </a:solidFill>
            </a:endParaRPr>
          </a:p>
        </p:txBody>
      </p:sp>
      <p:sp>
        <p:nvSpPr>
          <p:cNvPr id="17" name="TextBox 16"/>
          <p:cNvSpPr txBox="1"/>
          <p:nvPr/>
        </p:nvSpPr>
        <p:spPr>
          <a:xfrm>
            <a:off x="6934200" y="1143000"/>
            <a:ext cx="1600200" cy="381000"/>
          </a:xfrm>
          <a:prstGeom prst="rect">
            <a:avLst/>
          </a:prstGeom>
          <a:noFill/>
        </p:spPr>
        <p:txBody>
          <a:bodyPr wrap="square" rtlCol="0">
            <a:spAutoFit/>
          </a:bodyPr>
          <a:lstStyle/>
          <a:p>
            <a:r>
              <a:rPr lang="en-US" dirty="0" smtClean="0">
                <a:solidFill>
                  <a:schemeClr val="bg1"/>
                </a:solidFill>
              </a:rPr>
              <a:t>Only For Calls</a:t>
            </a:r>
            <a:endParaRPr lang="en-US" dirty="0">
              <a:solidFill>
                <a:schemeClr val="bg1"/>
              </a:solidFill>
            </a:endParaRPr>
          </a:p>
        </p:txBody>
      </p:sp>
    </p:spTree>
    <p:extLst>
      <p:ext uri="{BB962C8B-B14F-4D97-AF65-F5344CB8AC3E}">
        <p14:creationId xmlns:p14="http://schemas.microsoft.com/office/powerpoint/2010/main" val="2992521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 Mid Decade</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4</a:t>
            </a:fld>
            <a:endParaRPr lang="en-US"/>
          </a:p>
        </p:txBody>
      </p:sp>
      <p:cxnSp>
        <p:nvCxnSpPr>
          <p:cNvPr id="12" name="Straight Connector 11"/>
          <p:cNvCxnSpPr/>
          <p:nvPr/>
        </p:nvCxnSpPr>
        <p:spPr>
          <a:xfrm>
            <a:off x="2895600" y="1676400"/>
            <a:ext cx="0" cy="3733800"/>
          </a:xfrm>
          <a:prstGeom prst="line">
            <a:avLst/>
          </a:prstGeom>
          <a:ln>
            <a:solidFill>
              <a:schemeClr val="tx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48400" y="1676400"/>
            <a:ext cx="0" cy="3733800"/>
          </a:xfrm>
          <a:prstGeom prst="line">
            <a:avLst/>
          </a:prstGeom>
          <a:ln>
            <a:solidFill>
              <a:schemeClr val="tx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2400" y="1143000"/>
            <a:ext cx="2667000" cy="646331"/>
          </a:xfrm>
          <a:prstGeom prst="rect">
            <a:avLst/>
          </a:prstGeom>
          <a:noFill/>
        </p:spPr>
        <p:txBody>
          <a:bodyPr wrap="square" rtlCol="0">
            <a:spAutoFit/>
          </a:bodyPr>
          <a:lstStyle/>
          <a:p>
            <a:r>
              <a:rPr lang="en-US" dirty="0" smtClean="0">
                <a:solidFill>
                  <a:schemeClr val="bg1"/>
                </a:solidFill>
              </a:rPr>
              <a:t>Greater User Engagement</a:t>
            </a:r>
          </a:p>
          <a:p>
            <a:r>
              <a:rPr lang="en-US" dirty="0" smtClean="0">
                <a:solidFill>
                  <a:schemeClr val="bg1"/>
                </a:solidFill>
              </a:rPr>
              <a:t>Apps and Games</a:t>
            </a:r>
            <a:endParaRPr lang="en-US" dirty="0">
              <a:solidFill>
                <a:schemeClr val="bg1"/>
              </a:solidFill>
            </a:endParaRPr>
          </a:p>
        </p:txBody>
      </p:sp>
      <p:sp>
        <p:nvSpPr>
          <p:cNvPr id="16" name="TextBox 15"/>
          <p:cNvSpPr txBox="1"/>
          <p:nvPr/>
        </p:nvSpPr>
        <p:spPr>
          <a:xfrm>
            <a:off x="3733800" y="1143000"/>
            <a:ext cx="2286000" cy="646331"/>
          </a:xfrm>
          <a:prstGeom prst="rect">
            <a:avLst/>
          </a:prstGeom>
          <a:noFill/>
        </p:spPr>
        <p:txBody>
          <a:bodyPr wrap="square" rtlCol="0">
            <a:spAutoFit/>
          </a:bodyPr>
          <a:lstStyle/>
          <a:p>
            <a:r>
              <a:rPr lang="en-US" dirty="0" smtClean="0">
                <a:solidFill>
                  <a:schemeClr val="bg1"/>
                </a:solidFill>
              </a:rPr>
              <a:t>Smaller and Lighter</a:t>
            </a:r>
          </a:p>
          <a:p>
            <a:r>
              <a:rPr lang="en-US" dirty="0" smtClean="0">
                <a:solidFill>
                  <a:schemeClr val="bg1"/>
                </a:solidFill>
              </a:rPr>
              <a:t>Color Screen</a:t>
            </a:r>
            <a:endParaRPr lang="en-US" dirty="0">
              <a:solidFill>
                <a:schemeClr val="bg1"/>
              </a:solidFill>
            </a:endParaRPr>
          </a:p>
        </p:txBody>
      </p:sp>
      <p:sp>
        <p:nvSpPr>
          <p:cNvPr id="17" name="TextBox 16"/>
          <p:cNvSpPr txBox="1"/>
          <p:nvPr/>
        </p:nvSpPr>
        <p:spPr>
          <a:xfrm>
            <a:off x="6324600" y="1143000"/>
            <a:ext cx="2819400" cy="646331"/>
          </a:xfrm>
          <a:prstGeom prst="rect">
            <a:avLst/>
          </a:prstGeom>
          <a:noFill/>
        </p:spPr>
        <p:txBody>
          <a:bodyPr wrap="square" rtlCol="0">
            <a:spAutoFit/>
          </a:bodyPr>
          <a:lstStyle/>
          <a:p>
            <a:r>
              <a:rPr lang="en-US" dirty="0" smtClean="0">
                <a:solidFill>
                  <a:schemeClr val="bg1"/>
                </a:solidFill>
              </a:rPr>
              <a:t>New Mobile App Platforms</a:t>
            </a:r>
          </a:p>
          <a:p>
            <a:r>
              <a:rPr lang="en-US" dirty="0" smtClean="0">
                <a:solidFill>
                  <a:schemeClr val="bg1"/>
                </a:solidFill>
              </a:rPr>
              <a:t>Sony, Moto, Nokia etc.</a:t>
            </a:r>
            <a:endParaRPr lang="en-US" dirty="0">
              <a:solidFill>
                <a:schemeClr val="bg1"/>
              </a:solidFill>
            </a:endParaRPr>
          </a:p>
        </p:txBody>
      </p:sp>
      <p:pic>
        <p:nvPicPr>
          <p:cNvPr id="5" name="Content Placeholder 4"/>
          <p:cNvPicPr>
            <a:picLocks noGrp="1" noChangeAspect="1"/>
          </p:cNvPicPr>
          <p:nvPr>
            <p:ph idx="1"/>
          </p:nvPr>
        </p:nvPicPr>
        <p:blipFill rotWithShape="1">
          <a:blip r:embed="rId3"/>
          <a:srcRect l="-367" r="-641"/>
          <a:stretch/>
        </p:blipFill>
        <p:spPr>
          <a:xfrm>
            <a:off x="430077" y="2591566"/>
            <a:ext cx="2160723" cy="1675634"/>
          </a:xfrm>
        </p:spPr>
      </p:pic>
      <p:pic>
        <p:nvPicPr>
          <p:cNvPr id="6" name="Picture 5"/>
          <p:cNvPicPr>
            <a:picLocks noChangeAspect="1"/>
          </p:cNvPicPr>
          <p:nvPr/>
        </p:nvPicPr>
        <p:blipFill>
          <a:blip r:embed="rId4"/>
          <a:stretch>
            <a:fillRect/>
          </a:stretch>
        </p:blipFill>
        <p:spPr>
          <a:xfrm>
            <a:off x="3002040" y="2915356"/>
            <a:ext cx="3124200" cy="1504244"/>
          </a:xfrm>
          <a:prstGeom prst="rect">
            <a:avLst/>
          </a:prstGeom>
        </p:spPr>
      </p:pic>
      <p:pic>
        <p:nvPicPr>
          <p:cNvPr id="7" name="Picture 6"/>
          <p:cNvPicPr>
            <a:picLocks noChangeAspect="1"/>
          </p:cNvPicPr>
          <p:nvPr/>
        </p:nvPicPr>
        <p:blipFill>
          <a:blip r:embed="rId5"/>
          <a:stretch>
            <a:fillRect/>
          </a:stretch>
        </p:blipFill>
        <p:spPr>
          <a:xfrm>
            <a:off x="6553200" y="2717800"/>
            <a:ext cx="2373722" cy="1778000"/>
          </a:xfrm>
          <a:prstGeom prst="rect">
            <a:avLst/>
          </a:prstGeom>
        </p:spPr>
      </p:pic>
    </p:spTree>
    <p:extLst>
      <p:ext uri="{BB962C8B-B14F-4D97-AF65-F5344CB8AC3E}">
        <p14:creationId xmlns:p14="http://schemas.microsoft.com/office/powerpoint/2010/main" val="3305531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Communication Redefined</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5</a:t>
            </a:fld>
            <a:endParaRPr lang="en-US"/>
          </a:p>
        </p:txBody>
      </p:sp>
      <p:pic>
        <p:nvPicPr>
          <p:cNvPr id="7" name="Content Placeholder 6"/>
          <p:cNvPicPr>
            <a:picLocks noGrp="1" noChangeAspect="1"/>
          </p:cNvPicPr>
          <p:nvPr>
            <p:ph idx="1"/>
          </p:nvPr>
        </p:nvPicPr>
        <p:blipFill>
          <a:blip r:embed="rId3"/>
          <a:srcRect t="-18691" b="-18691"/>
          <a:stretch>
            <a:fillRect/>
          </a:stretch>
        </p:blipFill>
        <p:spPr>
          <a:xfrm>
            <a:off x="2239184" y="1523999"/>
            <a:ext cx="5304616" cy="3162919"/>
          </a:xfrm>
        </p:spPr>
      </p:pic>
      <p:pic>
        <p:nvPicPr>
          <p:cNvPr id="9" name="Picture 8"/>
          <p:cNvPicPr>
            <a:picLocks noChangeAspect="1"/>
          </p:cNvPicPr>
          <p:nvPr/>
        </p:nvPicPr>
        <p:blipFill>
          <a:blip r:embed="rId4"/>
          <a:stretch>
            <a:fillRect/>
          </a:stretch>
        </p:blipFill>
        <p:spPr>
          <a:xfrm>
            <a:off x="1447800" y="4114800"/>
            <a:ext cx="6223000" cy="1308100"/>
          </a:xfrm>
          <a:prstGeom prst="rect">
            <a:avLst/>
          </a:prstGeom>
        </p:spPr>
      </p:pic>
    </p:spTree>
    <p:extLst>
      <p:ext uri="{BB962C8B-B14F-4D97-AF65-F5344CB8AC3E}">
        <p14:creationId xmlns:p14="http://schemas.microsoft.com/office/powerpoint/2010/main" val="1403988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Constrained Environment</a:t>
            </a:r>
            <a:endParaRPr lang="en-US" dirty="0"/>
          </a:p>
        </p:txBody>
      </p:sp>
      <p:pic>
        <p:nvPicPr>
          <p:cNvPr id="8" name="Content Placeholder 7"/>
          <p:cNvPicPr>
            <a:picLocks noGrp="1" noChangeAspect="1"/>
          </p:cNvPicPr>
          <p:nvPr>
            <p:ph sz="half" idx="1"/>
          </p:nvPr>
        </p:nvPicPr>
        <p:blipFill rotWithShape="1">
          <a:blip r:embed="rId3"/>
          <a:srcRect t="-17241" b="-17241"/>
          <a:stretch/>
        </p:blipFill>
        <p:spPr/>
      </p:pic>
      <p:pic>
        <p:nvPicPr>
          <p:cNvPr id="10" name="Content Placeholder 9"/>
          <p:cNvPicPr>
            <a:picLocks noGrp="1" noChangeAspect="1"/>
          </p:cNvPicPr>
          <p:nvPr>
            <p:ph sz="half" idx="2"/>
          </p:nvPr>
        </p:nvPicPr>
        <p:blipFill>
          <a:blip r:embed="rId4"/>
          <a:srcRect t="-33442" b="-33442"/>
          <a:stretch>
            <a:fillRect/>
          </a:stretch>
        </p:blipFill>
        <p:spPr/>
      </p:pic>
      <p:sp>
        <p:nvSpPr>
          <p:cNvPr id="4" name="Slide Number Placeholder 3"/>
          <p:cNvSpPr>
            <a:spLocks noGrp="1"/>
          </p:cNvSpPr>
          <p:nvPr>
            <p:ph type="sldNum" sz="quarter" idx="12"/>
          </p:nvPr>
        </p:nvSpPr>
        <p:spPr/>
        <p:txBody>
          <a:bodyPr/>
          <a:lstStyle/>
          <a:p>
            <a:fld id="{24D4686A-BB17-43ED-A866-258CC15EEF13}" type="slidenum">
              <a:rPr lang="en-US" smtClean="0"/>
              <a:pPr/>
              <a:t>6</a:t>
            </a:fld>
            <a:endParaRPr lang="en-US"/>
          </a:p>
        </p:txBody>
      </p:sp>
      <p:cxnSp>
        <p:nvCxnSpPr>
          <p:cNvPr id="11" name="Straight Connector 10"/>
          <p:cNvCxnSpPr/>
          <p:nvPr/>
        </p:nvCxnSpPr>
        <p:spPr>
          <a:xfrm>
            <a:off x="4694160" y="1676400"/>
            <a:ext cx="0" cy="3733800"/>
          </a:xfrm>
          <a:prstGeom prst="line">
            <a:avLst/>
          </a:prstGeom>
          <a:ln>
            <a:solidFill>
              <a:schemeClr val="tx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43000" y="1143000"/>
            <a:ext cx="2514600" cy="369332"/>
          </a:xfrm>
          <a:prstGeom prst="rect">
            <a:avLst/>
          </a:prstGeom>
          <a:noFill/>
        </p:spPr>
        <p:txBody>
          <a:bodyPr wrap="square" rtlCol="0">
            <a:spAutoFit/>
          </a:bodyPr>
          <a:lstStyle/>
          <a:p>
            <a:r>
              <a:rPr lang="en-US" dirty="0" smtClean="0">
                <a:solidFill>
                  <a:schemeClr val="bg1"/>
                </a:solidFill>
              </a:rPr>
              <a:t>Still Telco Dominated</a:t>
            </a:r>
            <a:endParaRPr lang="en-US" dirty="0">
              <a:solidFill>
                <a:schemeClr val="bg1"/>
              </a:solidFill>
            </a:endParaRPr>
          </a:p>
        </p:txBody>
      </p:sp>
      <p:sp>
        <p:nvSpPr>
          <p:cNvPr id="13" name="TextBox 12"/>
          <p:cNvSpPr txBox="1"/>
          <p:nvPr/>
        </p:nvSpPr>
        <p:spPr>
          <a:xfrm>
            <a:off x="6019800" y="1143000"/>
            <a:ext cx="1371600" cy="369332"/>
          </a:xfrm>
          <a:prstGeom prst="rect">
            <a:avLst/>
          </a:prstGeom>
          <a:noFill/>
        </p:spPr>
        <p:txBody>
          <a:bodyPr wrap="square" rtlCol="0">
            <a:spAutoFit/>
          </a:bodyPr>
          <a:lstStyle/>
          <a:p>
            <a:r>
              <a:rPr lang="en-US" dirty="0" smtClean="0">
                <a:solidFill>
                  <a:schemeClr val="bg1"/>
                </a:solidFill>
              </a:rPr>
              <a:t>Closed IP</a:t>
            </a:r>
            <a:endParaRPr lang="en-US" dirty="0">
              <a:solidFill>
                <a:schemeClr val="bg1"/>
              </a:solidFill>
            </a:endParaRPr>
          </a:p>
        </p:txBody>
      </p:sp>
    </p:spTree>
    <p:extLst>
      <p:ext uri="{BB962C8B-B14F-4D97-AF65-F5344CB8AC3E}">
        <p14:creationId xmlns:p14="http://schemas.microsoft.com/office/powerpoint/2010/main" val="1487369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Game Changing Device Unveiled</a:t>
            </a:r>
            <a:endParaRPr lang="en-US" dirty="0"/>
          </a:p>
        </p:txBody>
      </p:sp>
      <p:sp>
        <p:nvSpPr>
          <p:cNvPr id="5" name="Slide Number Placeholder 4"/>
          <p:cNvSpPr>
            <a:spLocks noGrp="1"/>
          </p:cNvSpPr>
          <p:nvPr>
            <p:ph type="sldNum" sz="quarter" idx="12"/>
          </p:nvPr>
        </p:nvSpPr>
        <p:spPr/>
        <p:txBody>
          <a:bodyPr/>
          <a:lstStyle/>
          <a:p>
            <a:fld id="{24D4686A-BB17-43ED-A866-258CC15EEF13}" type="slidenum">
              <a:rPr lang="en-US" smtClean="0"/>
              <a:pPr/>
              <a:t>7</a:t>
            </a:fld>
            <a:endParaRPr lang="en-US"/>
          </a:p>
        </p:txBody>
      </p:sp>
      <p:pic>
        <p:nvPicPr>
          <p:cNvPr id="12" name="Content Placeholder 11"/>
          <p:cNvPicPr>
            <a:picLocks noGrp="1" noChangeAspect="1"/>
          </p:cNvPicPr>
          <p:nvPr>
            <p:ph idx="1"/>
          </p:nvPr>
        </p:nvPicPr>
        <p:blipFill>
          <a:blip r:embed="rId3"/>
          <a:srcRect t="-7557" b="-7557"/>
          <a:stretch>
            <a:fillRect/>
          </a:stretch>
        </p:blipFill>
        <p:spPr/>
      </p:pic>
    </p:spTree>
    <p:extLst>
      <p:ext uri="{BB962C8B-B14F-4D97-AF65-F5344CB8AC3E}">
        <p14:creationId xmlns:p14="http://schemas.microsoft.com/office/powerpoint/2010/main" val="10450518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Continued</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8</a:t>
            </a:fld>
            <a:endParaRPr lang="en-US"/>
          </a:p>
        </p:txBody>
      </p:sp>
      <p:pic>
        <p:nvPicPr>
          <p:cNvPr id="7" name="Content Placeholder 6"/>
          <p:cNvPicPr>
            <a:picLocks noGrp="1" noChangeAspect="1"/>
          </p:cNvPicPr>
          <p:nvPr>
            <p:ph idx="1"/>
          </p:nvPr>
        </p:nvPicPr>
        <p:blipFill>
          <a:blip r:embed="rId3"/>
          <a:srcRect t="-7545" b="-7545"/>
          <a:stretch>
            <a:fillRect/>
          </a:stretch>
        </p:blipFill>
        <p:spPr/>
      </p:pic>
    </p:spTree>
    <p:extLst>
      <p:ext uri="{BB962C8B-B14F-4D97-AF65-F5344CB8AC3E}">
        <p14:creationId xmlns:p14="http://schemas.microsoft.com/office/powerpoint/2010/main" val="26818983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Joined the Bandwagon</a:t>
            </a:r>
            <a:endParaRPr lang="en-US" dirty="0"/>
          </a:p>
        </p:txBody>
      </p:sp>
      <p:sp>
        <p:nvSpPr>
          <p:cNvPr id="4" name="Slide Number Placeholder 3"/>
          <p:cNvSpPr>
            <a:spLocks noGrp="1"/>
          </p:cNvSpPr>
          <p:nvPr>
            <p:ph type="sldNum" sz="quarter" idx="12"/>
          </p:nvPr>
        </p:nvSpPr>
        <p:spPr/>
        <p:txBody>
          <a:bodyPr/>
          <a:lstStyle/>
          <a:p>
            <a:fld id="{24D4686A-BB17-43ED-A866-258CC15EEF13}" type="slidenum">
              <a:rPr lang="en-US" smtClean="0"/>
              <a:pPr/>
              <a:t>9</a:t>
            </a:fld>
            <a:endParaRPr lang="en-US"/>
          </a:p>
        </p:txBody>
      </p:sp>
      <p:sp>
        <p:nvSpPr>
          <p:cNvPr id="6" name="Content Placeholder 5"/>
          <p:cNvSpPr>
            <a:spLocks noGrp="1"/>
          </p:cNvSpPr>
          <p:nvPr>
            <p:ph idx="1"/>
          </p:nvPr>
        </p:nvSpPr>
        <p:spPr/>
        <p:txBody>
          <a:bodyPr/>
          <a:lstStyle/>
          <a:p>
            <a:r>
              <a:rPr lang="en-US" dirty="0" err="1" smtClean="0"/>
              <a:t>jkfjjssd</a:t>
            </a:r>
            <a:endParaRPr lang="en-US" dirty="0"/>
          </a:p>
        </p:txBody>
      </p:sp>
      <p:pic>
        <p:nvPicPr>
          <p:cNvPr id="7" name="Picture 6"/>
          <p:cNvPicPr>
            <a:picLocks noChangeAspect="1"/>
          </p:cNvPicPr>
          <p:nvPr/>
        </p:nvPicPr>
        <p:blipFill>
          <a:blip r:embed="rId3"/>
          <a:stretch>
            <a:fillRect/>
          </a:stretch>
        </p:blipFill>
        <p:spPr>
          <a:xfrm>
            <a:off x="228600" y="1143000"/>
            <a:ext cx="3070860" cy="1981200"/>
          </a:xfrm>
          <a:prstGeom prst="rect">
            <a:avLst/>
          </a:prstGeom>
        </p:spPr>
      </p:pic>
      <p:pic>
        <p:nvPicPr>
          <p:cNvPr id="8" name="Picture 7"/>
          <p:cNvPicPr>
            <a:picLocks noChangeAspect="1"/>
          </p:cNvPicPr>
          <p:nvPr/>
        </p:nvPicPr>
        <p:blipFill>
          <a:blip r:embed="rId4"/>
          <a:stretch>
            <a:fillRect/>
          </a:stretch>
        </p:blipFill>
        <p:spPr>
          <a:xfrm>
            <a:off x="6172200" y="1371600"/>
            <a:ext cx="2349500" cy="2297749"/>
          </a:xfrm>
          <a:prstGeom prst="rect">
            <a:avLst/>
          </a:prstGeom>
        </p:spPr>
      </p:pic>
      <p:pic>
        <p:nvPicPr>
          <p:cNvPr id="9" name="Picture 8"/>
          <p:cNvPicPr>
            <a:picLocks noChangeAspect="1"/>
          </p:cNvPicPr>
          <p:nvPr/>
        </p:nvPicPr>
        <p:blipFill>
          <a:blip r:embed="rId5"/>
          <a:stretch>
            <a:fillRect/>
          </a:stretch>
        </p:blipFill>
        <p:spPr>
          <a:xfrm>
            <a:off x="6248400" y="4191000"/>
            <a:ext cx="2438400" cy="1796226"/>
          </a:xfrm>
          <a:prstGeom prst="rect">
            <a:avLst/>
          </a:prstGeom>
        </p:spPr>
      </p:pic>
      <p:pic>
        <p:nvPicPr>
          <p:cNvPr id="10" name="Picture 9"/>
          <p:cNvPicPr>
            <a:picLocks noChangeAspect="1"/>
          </p:cNvPicPr>
          <p:nvPr/>
        </p:nvPicPr>
        <p:blipFill>
          <a:blip r:embed="rId6"/>
          <a:stretch>
            <a:fillRect/>
          </a:stretch>
        </p:blipFill>
        <p:spPr>
          <a:xfrm>
            <a:off x="2895600" y="3124200"/>
            <a:ext cx="3302000" cy="1981200"/>
          </a:xfrm>
          <a:prstGeom prst="rect">
            <a:avLst/>
          </a:prstGeom>
        </p:spPr>
      </p:pic>
      <p:pic>
        <p:nvPicPr>
          <p:cNvPr id="11" name="Picture 10"/>
          <p:cNvPicPr>
            <a:picLocks noChangeAspect="1"/>
          </p:cNvPicPr>
          <p:nvPr/>
        </p:nvPicPr>
        <p:blipFill>
          <a:blip r:embed="rId7"/>
          <a:stretch>
            <a:fillRect/>
          </a:stretch>
        </p:blipFill>
        <p:spPr>
          <a:xfrm>
            <a:off x="914400" y="3657600"/>
            <a:ext cx="1067260" cy="2324100"/>
          </a:xfrm>
          <a:prstGeom prst="rect">
            <a:avLst/>
          </a:prstGeom>
        </p:spPr>
      </p:pic>
    </p:spTree>
    <p:extLst>
      <p:ext uri="{BB962C8B-B14F-4D97-AF65-F5344CB8AC3E}">
        <p14:creationId xmlns:p14="http://schemas.microsoft.com/office/powerpoint/2010/main" val="2953655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15838</TotalTime>
  <Words>1295</Words>
  <Application>Microsoft Macintosh PowerPoint</Application>
  <PresentationFormat>On-screen Show (4:3)</PresentationFormat>
  <Paragraphs>114</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Evolution of Mobile Development</vt:lpstr>
      <vt:lpstr>Mobile Over the Decade</vt:lpstr>
      <vt:lpstr>Mobile in 2000</vt:lpstr>
      <vt:lpstr>Early – Mid Decade</vt:lpstr>
      <vt:lpstr>Business Communication Redefined</vt:lpstr>
      <vt:lpstr>Constrained Environment</vt:lpstr>
      <vt:lpstr>Game Changing Device Unveiled</vt:lpstr>
      <vt:lpstr>Innovation Continued</vt:lpstr>
      <vt:lpstr>Everyone Joined the Bandwagon</vt:lpstr>
      <vt:lpstr>Sustained Growth of Mobile Apps</vt:lpstr>
      <vt:lpstr>Earn Money with an Ad Network</vt:lpstr>
      <vt:lpstr>Promote Your App with an Ad Network</vt:lpstr>
      <vt:lpstr>Speed</vt:lpstr>
      <vt:lpstr>32,000,000,000</vt:lpstr>
      <vt:lpstr>15000 Ads/ Sec</vt:lpstr>
      <vt:lpstr>225,000,000 People </vt:lpstr>
      <vt:lpstr>~1,000,000,000,000 Ads</vt:lpstr>
      <vt:lpstr>PowerPoint Presentation</vt:lpstr>
      <vt:lpstr>Thank you MOHIT SAXENA MOHIT.SAXENA@INMOBI.COM www.inmobi.com</vt:lpstr>
    </vt:vector>
  </TitlesOfParts>
  <Company>MKHOJ Solutions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Marseille.steele</dc:creator>
  <cp:lastModifiedBy>Mohit Saxena</cp:lastModifiedBy>
  <cp:revision>348</cp:revision>
  <dcterms:created xsi:type="dcterms:W3CDTF">2010-11-22T09:13:10Z</dcterms:created>
  <dcterms:modified xsi:type="dcterms:W3CDTF">2011-02-19T03:47:46Z</dcterms:modified>
</cp:coreProperties>
</file>